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1" r:id="rId1"/>
  </p:sldMasterIdLst>
  <p:notesMasterIdLst>
    <p:notesMasterId r:id="rId39"/>
  </p:notesMasterIdLst>
  <p:handoutMasterIdLst>
    <p:handoutMasterId r:id="rId40"/>
  </p:handoutMasterIdLst>
  <p:sldIdLst>
    <p:sldId id="302" r:id="rId2"/>
    <p:sldId id="294" r:id="rId3"/>
    <p:sldId id="292" r:id="rId4"/>
    <p:sldId id="304" r:id="rId5"/>
    <p:sldId id="437" r:id="rId6"/>
    <p:sldId id="438" r:id="rId7"/>
    <p:sldId id="516" r:id="rId8"/>
    <p:sldId id="517" r:id="rId9"/>
    <p:sldId id="518" r:id="rId10"/>
    <p:sldId id="519" r:id="rId11"/>
    <p:sldId id="520" r:id="rId12"/>
    <p:sldId id="521" r:id="rId13"/>
    <p:sldId id="522" r:id="rId14"/>
    <p:sldId id="523" r:id="rId15"/>
    <p:sldId id="524" r:id="rId16"/>
    <p:sldId id="525" r:id="rId17"/>
    <p:sldId id="526" r:id="rId18"/>
    <p:sldId id="527" r:id="rId19"/>
    <p:sldId id="528" r:id="rId20"/>
    <p:sldId id="529" r:id="rId21"/>
    <p:sldId id="530" r:id="rId22"/>
    <p:sldId id="531" r:id="rId23"/>
    <p:sldId id="532" r:id="rId24"/>
    <p:sldId id="533" r:id="rId25"/>
    <p:sldId id="534" r:id="rId26"/>
    <p:sldId id="535" r:id="rId27"/>
    <p:sldId id="514" r:id="rId28"/>
    <p:sldId id="536" r:id="rId29"/>
    <p:sldId id="537" r:id="rId30"/>
    <p:sldId id="538" r:id="rId31"/>
    <p:sldId id="539" r:id="rId32"/>
    <p:sldId id="540" r:id="rId33"/>
    <p:sldId id="541" r:id="rId34"/>
    <p:sldId id="542" r:id="rId35"/>
    <p:sldId id="543" r:id="rId36"/>
    <p:sldId id="544" r:id="rId37"/>
    <p:sldId id="494" r:id="rId38"/>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7B1"/>
    <a:srgbClr val="828383"/>
    <a:srgbClr val="005BBB"/>
    <a:srgbClr val="666666"/>
    <a:srgbClr val="4DC3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86"/>
    <p:restoredTop sz="96203"/>
  </p:normalViewPr>
  <p:slideViewPr>
    <p:cSldViewPr snapToGrid="0" snapToObjects="1">
      <p:cViewPr varScale="1">
        <p:scale>
          <a:sx n="124" d="100"/>
          <a:sy n="124" d="100"/>
        </p:scale>
        <p:origin x="352" y="168"/>
      </p:cViewPr>
      <p:guideLst>
        <p:guide orient="horz" pos="2160"/>
        <p:guide pos="3840"/>
      </p:guideLst>
    </p:cSldViewPr>
  </p:slideViewPr>
  <p:outlineViewPr>
    <p:cViewPr>
      <p:scale>
        <a:sx n="33" d="100"/>
        <a:sy n="33" d="100"/>
      </p:scale>
      <p:origin x="0" y="-6064"/>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7" d="100"/>
          <a:sy n="87" d="100"/>
        </p:scale>
        <p:origin x="390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1D33A1-6D17-2C4C-B4C2-C83DB37352CC}" type="datetimeFigureOut">
              <a:rPr lang="en-US" smtClean="0">
                <a:latin typeface="Arial" charset="0"/>
              </a:rPr>
              <a:t>4/26/21</a:t>
            </a:fld>
            <a:endParaRPr lang="en-US" dirty="0">
              <a:latin typeface="Arial"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59171E-5108-1245-8B63-E8B205C9AF87}" type="slidenum">
              <a:rPr lang="en-US" smtClean="0">
                <a:latin typeface="Arial" charset="0"/>
              </a:rPr>
              <a:t>‹#›</a:t>
            </a:fld>
            <a:endParaRPr lang="en-US" dirty="0">
              <a:latin typeface="Arial" charset="0"/>
            </a:endParaRPr>
          </a:p>
        </p:txBody>
      </p:sp>
    </p:spTree>
    <p:extLst>
      <p:ext uri="{BB962C8B-B14F-4D97-AF65-F5344CB8AC3E}">
        <p14:creationId xmlns:p14="http://schemas.microsoft.com/office/powerpoint/2010/main" val="967542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charset="0"/>
              </a:defRPr>
            </a:lvl1pPr>
          </a:lstStyle>
          <a:p>
            <a:fld id="{5B96CA4F-2197-CC40-B4FC-798A937A9DC6}" type="datetimeFigureOut">
              <a:rPr lang="en-US" smtClean="0"/>
              <a:pPr/>
              <a:t>4/26/21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charset="0"/>
              </a:defRPr>
            </a:lvl1pPr>
          </a:lstStyle>
          <a:p>
            <a:fld id="{02322656-8894-1544-92AA-01B3CF5E6182}" type="slidenum">
              <a:rPr lang="en-US" smtClean="0"/>
              <a:pPr/>
              <a:t>‹#›</a:t>
            </a:fld>
            <a:endParaRPr lang="en-US" dirty="0"/>
          </a:p>
        </p:txBody>
      </p:sp>
    </p:spTree>
    <p:extLst>
      <p:ext uri="{BB962C8B-B14F-4D97-AF65-F5344CB8AC3E}">
        <p14:creationId xmlns:p14="http://schemas.microsoft.com/office/powerpoint/2010/main" val="702750498"/>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charset="0"/>
        <a:ea typeface="+mn-ea"/>
        <a:cs typeface="+mn-cs"/>
      </a:defRPr>
    </a:lvl1pPr>
    <a:lvl2pPr marL="609585" algn="l" defTabSz="1219170" rtl="0" eaLnBrk="1" latinLnBrk="0" hangingPunct="1">
      <a:defRPr sz="1600" kern="1200">
        <a:solidFill>
          <a:schemeClr val="tx1"/>
        </a:solidFill>
        <a:latin typeface="Arial" charset="0"/>
        <a:ea typeface="+mn-ea"/>
        <a:cs typeface="+mn-cs"/>
      </a:defRPr>
    </a:lvl2pPr>
    <a:lvl3pPr marL="1219170" algn="l" defTabSz="1219170" rtl="0" eaLnBrk="1" latinLnBrk="0" hangingPunct="1">
      <a:defRPr sz="1600" kern="1200">
        <a:solidFill>
          <a:schemeClr val="tx1"/>
        </a:solidFill>
        <a:latin typeface="Arial" charset="0"/>
        <a:ea typeface="+mn-ea"/>
        <a:cs typeface="+mn-cs"/>
      </a:defRPr>
    </a:lvl3pPr>
    <a:lvl4pPr marL="1828754" algn="l" defTabSz="1219170" rtl="0" eaLnBrk="1" latinLnBrk="0" hangingPunct="1">
      <a:defRPr sz="1600" kern="1200">
        <a:solidFill>
          <a:schemeClr val="tx1"/>
        </a:solidFill>
        <a:latin typeface="Arial" charset="0"/>
        <a:ea typeface="+mn-ea"/>
        <a:cs typeface="+mn-cs"/>
      </a:defRPr>
    </a:lvl4pPr>
    <a:lvl5pPr marL="2438339" algn="l" defTabSz="1219170" rtl="0" eaLnBrk="1" latinLnBrk="0" hangingPunct="1">
      <a:defRPr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1</a:t>
            </a:fld>
            <a:endParaRPr lang="en-US" dirty="0"/>
          </a:p>
        </p:txBody>
      </p:sp>
    </p:spTree>
    <p:extLst>
      <p:ext uri="{BB962C8B-B14F-4D97-AF65-F5344CB8AC3E}">
        <p14:creationId xmlns:p14="http://schemas.microsoft.com/office/powerpoint/2010/main" val="225022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11</a:t>
            </a:fld>
            <a:endParaRPr lang="en-US" dirty="0"/>
          </a:p>
        </p:txBody>
      </p:sp>
    </p:spTree>
    <p:extLst>
      <p:ext uri="{BB962C8B-B14F-4D97-AF65-F5344CB8AC3E}">
        <p14:creationId xmlns:p14="http://schemas.microsoft.com/office/powerpoint/2010/main" val="3787440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12</a:t>
            </a:fld>
            <a:endParaRPr lang="en-US" dirty="0"/>
          </a:p>
        </p:txBody>
      </p:sp>
    </p:spTree>
    <p:extLst>
      <p:ext uri="{BB962C8B-B14F-4D97-AF65-F5344CB8AC3E}">
        <p14:creationId xmlns:p14="http://schemas.microsoft.com/office/powerpoint/2010/main" val="2466123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13</a:t>
            </a:fld>
            <a:endParaRPr lang="en-US" dirty="0"/>
          </a:p>
        </p:txBody>
      </p:sp>
    </p:spTree>
    <p:extLst>
      <p:ext uri="{BB962C8B-B14F-4D97-AF65-F5344CB8AC3E}">
        <p14:creationId xmlns:p14="http://schemas.microsoft.com/office/powerpoint/2010/main" val="325506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14</a:t>
            </a:fld>
            <a:endParaRPr lang="en-US" dirty="0"/>
          </a:p>
        </p:txBody>
      </p:sp>
    </p:spTree>
    <p:extLst>
      <p:ext uri="{BB962C8B-B14F-4D97-AF65-F5344CB8AC3E}">
        <p14:creationId xmlns:p14="http://schemas.microsoft.com/office/powerpoint/2010/main" val="3294038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15</a:t>
            </a:fld>
            <a:endParaRPr lang="en-US" dirty="0"/>
          </a:p>
        </p:txBody>
      </p:sp>
    </p:spTree>
    <p:extLst>
      <p:ext uri="{BB962C8B-B14F-4D97-AF65-F5344CB8AC3E}">
        <p14:creationId xmlns:p14="http://schemas.microsoft.com/office/powerpoint/2010/main" val="3015279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16</a:t>
            </a:fld>
            <a:endParaRPr lang="en-US" dirty="0"/>
          </a:p>
        </p:txBody>
      </p:sp>
    </p:spTree>
    <p:extLst>
      <p:ext uri="{BB962C8B-B14F-4D97-AF65-F5344CB8AC3E}">
        <p14:creationId xmlns:p14="http://schemas.microsoft.com/office/powerpoint/2010/main" val="1263358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17</a:t>
            </a:fld>
            <a:endParaRPr lang="en-US" dirty="0"/>
          </a:p>
        </p:txBody>
      </p:sp>
    </p:spTree>
    <p:extLst>
      <p:ext uri="{BB962C8B-B14F-4D97-AF65-F5344CB8AC3E}">
        <p14:creationId xmlns:p14="http://schemas.microsoft.com/office/powerpoint/2010/main" val="3801035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18</a:t>
            </a:fld>
            <a:endParaRPr lang="en-US" dirty="0"/>
          </a:p>
        </p:txBody>
      </p:sp>
    </p:spTree>
    <p:extLst>
      <p:ext uri="{BB962C8B-B14F-4D97-AF65-F5344CB8AC3E}">
        <p14:creationId xmlns:p14="http://schemas.microsoft.com/office/powerpoint/2010/main" val="958268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19</a:t>
            </a:fld>
            <a:endParaRPr lang="en-US" dirty="0"/>
          </a:p>
        </p:txBody>
      </p:sp>
    </p:spTree>
    <p:extLst>
      <p:ext uri="{BB962C8B-B14F-4D97-AF65-F5344CB8AC3E}">
        <p14:creationId xmlns:p14="http://schemas.microsoft.com/office/powerpoint/2010/main" val="2758047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20</a:t>
            </a:fld>
            <a:endParaRPr lang="en-US" dirty="0"/>
          </a:p>
        </p:txBody>
      </p:sp>
    </p:spTree>
    <p:extLst>
      <p:ext uri="{BB962C8B-B14F-4D97-AF65-F5344CB8AC3E}">
        <p14:creationId xmlns:p14="http://schemas.microsoft.com/office/powerpoint/2010/main" val="854844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a:t>
            </a:fld>
            <a:endParaRPr lang="en-US" dirty="0"/>
          </a:p>
        </p:txBody>
      </p:sp>
    </p:spTree>
    <p:extLst>
      <p:ext uri="{BB962C8B-B14F-4D97-AF65-F5344CB8AC3E}">
        <p14:creationId xmlns:p14="http://schemas.microsoft.com/office/powerpoint/2010/main" val="162218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21</a:t>
            </a:fld>
            <a:endParaRPr lang="en-US" dirty="0"/>
          </a:p>
        </p:txBody>
      </p:sp>
    </p:spTree>
    <p:extLst>
      <p:ext uri="{BB962C8B-B14F-4D97-AF65-F5344CB8AC3E}">
        <p14:creationId xmlns:p14="http://schemas.microsoft.com/office/powerpoint/2010/main" val="2861333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For example, if the insight is “It takes too long to determine when the code build breaks,” the action might be “Have the build server send an email when the build is broken.” This action requires task-level work on the part of one or more development team members.</a:t>
            </a:r>
          </a:p>
          <a:p>
            <a:endParaRPr lang="en-US" sz="2000" dirty="0"/>
          </a:p>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22</a:t>
            </a:fld>
            <a:endParaRPr lang="en-US" dirty="0"/>
          </a:p>
        </p:txBody>
      </p:sp>
    </p:spTree>
    <p:extLst>
      <p:ext uri="{BB962C8B-B14F-4D97-AF65-F5344CB8AC3E}">
        <p14:creationId xmlns:p14="http://schemas.microsoft.com/office/powerpoint/2010/main" val="422166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23</a:t>
            </a:fld>
            <a:endParaRPr lang="en-US" dirty="0"/>
          </a:p>
        </p:txBody>
      </p:sp>
    </p:spTree>
    <p:extLst>
      <p:ext uri="{BB962C8B-B14F-4D97-AF65-F5344CB8AC3E}">
        <p14:creationId xmlns:p14="http://schemas.microsoft.com/office/powerpoint/2010/main" val="1109019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24</a:t>
            </a:fld>
            <a:endParaRPr lang="en-US" dirty="0"/>
          </a:p>
        </p:txBody>
      </p:sp>
    </p:spTree>
    <p:extLst>
      <p:ext uri="{BB962C8B-B14F-4D97-AF65-F5344CB8AC3E}">
        <p14:creationId xmlns:p14="http://schemas.microsoft.com/office/powerpoint/2010/main" val="25701342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25</a:t>
            </a:fld>
            <a:endParaRPr lang="en-US" dirty="0"/>
          </a:p>
        </p:txBody>
      </p:sp>
    </p:spTree>
    <p:extLst>
      <p:ext uri="{BB962C8B-B14F-4D97-AF65-F5344CB8AC3E}">
        <p14:creationId xmlns:p14="http://schemas.microsoft.com/office/powerpoint/2010/main" val="3269498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26</a:t>
            </a:fld>
            <a:endParaRPr lang="en-US" dirty="0"/>
          </a:p>
        </p:txBody>
      </p:sp>
    </p:spTree>
    <p:extLst>
      <p:ext uri="{BB962C8B-B14F-4D97-AF65-F5344CB8AC3E}">
        <p14:creationId xmlns:p14="http://schemas.microsoft.com/office/powerpoint/2010/main" val="3347173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27</a:t>
            </a:fld>
            <a:endParaRPr lang="en-US" dirty="0"/>
          </a:p>
        </p:txBody>
      </p:sp>
    </p:spTree>
    <p:extLst>
      <p:ext uri="{BB962C8B-B14F-4D97-AF65-F5344CB8AC3E}">
        <p14:creationId xmlns:p14="http://schemas.microsoft.com/office/powerpoint/2010/main" val="7841049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29</a:t>
            </a:fld>
            <a:endParaRPr lang="en-US" dirty="0"/>
          </a:p>
        </p:txBody>
      </p:sp>
    </p:spTree>
    <p:extLst>
      <p:ext uri="{BB962C8B-B14F-4D97-AF65-F5344CB8AC3E}">
        <p14:creationId xmlns:p14="http://schemas.microsoft.com/office/powerpoint/2010/main" val="39350782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30</a:t>
            </a:fld>
            <a:endParaRPr lang="en-US" dirty="0"/>
          </a:p>
        </p:txBody>
      </p:sp>
    </p:spTree>
    <p:extLst>
      <p:ext uri="{BB962C8B-B14F-4D97-AF65-F5344CB8AC3E}">
        <p14:creationId xmlns:p14="http://schemas.microsoft.com/office/powerpoint/2010/main" val="42475924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31</a:t>
            </a:fld>
            <a:endParaRPr lang="en-US" dirty="0"/>
          </a:p>
        </p:txBody>
      </p:sp>
    </p:spTree>
    <p:extLst>
      <p:ext uri="{BB962C8B-B14F-4D97-AF65-F5344CB8AC3E}">
        <p14:creationId xmlns:p14="http://schemas.microsoft.com/office/powerpoint/2010/main" val="1564675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a:t>
            </a:fld>
            <a:endParaRPr lang="en-US" dirty="0"/>
          </a:p>
        </p:txBody>
      </p:sp>
    </p:spTree>
    <p:extLst>
      <p:ext uri="{BB962C8B-B14F-4D97-AF65-F5344CB8AC3E}">
        <p14:creationId xmlns:p14="http://schemas.microsoft.com/office/powerpoint/2010/main" val="3935078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32</a:t>
            </a:fld>
            <a:endParaRPr lang="en-US" dirty="0"/>
          </a:p>
        </p:txBody>
      </p:sp>
    </p:spTree>
    <p:extLst>
      <p:ext uri="{BB962C8B-B14F-4D97-AF65-F5344CB8AC3E}">
        <p14:creationId xmlns:p14="http://schemas.microsoft.com/office/powerpoint/2010/main" val="12224934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33</a:t>
            </a:fld>
            <a:endParaRPr lang="en-US" dirty="0"/>
          </a:p>
        </p:txBody>
      </p:sp>
    </p:spTree>
    <p:extLst>
      <p:ext uri="{BB962C8B-B14F-4D97-AF65-F5344CB8AC3E}">
        <p14:creationId xmlns:p14="http://schemas.microsoft.com/office/powerpoint/2010/main" val="146771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34</a:t>
            </a:fld>
            <a:endParaRPr lang="en-US" dirty="0"/>
          </a:p>
        </p:txBody>
      </p:sp>
    </p:spTree>
    <p:extLst>
      <p:ext uri="{BB962C8B-B14F-4D97-AF65-F5344CB8AC3E}">
        <p14:creationId xmlns:p14="http://schemas.microsoft.com/office/powerpoint/2010/main" val="1707227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35</a:t>
            </a:fld>
            <a:endParaRPr lang="en-US" dirty="0"/>
          </a:p>
        </p:txBody>
      </p:sp>
    </p:spTree>
    <p:extLst>
      <p:ext uri="{BB962C8B-B14F-4D97-AF65-F5344CB8AC3E}">
        <p14:creationId xmlns:p14="http://schemas.microsoft.com/office/powerpoint/2010/main" val="34197116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36</a:t>
            </a:fld>
            <a:endParaRPr lang="en-US" dirty="0"/>
          </a:p>
        </p:txBody>
      </p:sp>
    </p:spTree>
    <p:extLst>
      <p:ext uri="{BB962C8B-B14F-4D97-AF65-F5344CB8AC3E}">
        <p14:creationId xmlns:p14="http://schemas.microsoft.com/office/powerpoint/2010/main" val="127674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37</a:t>
            </a:fld>
            <a:endParaRPr lang="en-US" dirty="0"/>
          </a:p>
        </p:txBody>
      </p:sp>
    </p:spTree>
    <p:extLst>
      <p:ext uri="{BB962C8B-B14F-4D97-AF65-F5344CB8AC3E}">
        <p14:creationId xmlns:p14="http://schemas.microsoft.com/office/powerpoint/2010/main" val="332490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5</a:t>
            </a:fld>
            <a:endParaRPr lang="en-US" dirty="0"/>
          </a:p>
        </p:txBody>
      </p:sp>
    </p:spTree>
    <p:extLst>
      <p:ext uri="{BB962C8B-B14F-4D97-AF65-F5344CB8AC3E}">
        <p14:creationId xmlns:p14="http://schemas.microsoft.com/office/powerpoint/2010/main" val="4009146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6</a:t>
            </a:fld>
            <a:endParaRPr lang="en-US" dirty="0"/>
          </a:p>
        </p:txBody>
      </p:sp>
    </p:spTree>
    <p:extLst>
      <p:ext uri="{BB962C8B-B14F-4D97-AF65-F5344CB8AC3E}">
        <p14:creationId xmlns:p14="http://schemas.microsoft.com/office/powerpoint/2010/main" val="567742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7</a:t>
            </a:fld>
            <a:endParaRPr lang="en-US" dirty="0"/>
          </a:p>
        </p:txBody>
      </p:sp>
    </p:spTree>
    <p:extLst>
      <p:ext uri="{BB962C8B-B14F-4D97-AF65-F5344CB8AC3E}">
        <p14:creationId xmlns:p14="http://schemas.microsoft.com/office/powerpoint/2010/main" val="4247592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8</a:t>
            </a:fld>
            <a:endParaRPr lang="en-US" dirty="0"/>
          </a:p>
        </p:txBody>
      </p:sp>
    </p:spTree>
    <p:extLst>
      <p:ext uri="{BB962C8B-B14F-4D97-AF65-F5344CB8AC3E}">
        <p14:creationId xmlns:p14="http://schemas.microsoft.com/office/powerpoint/2010/main" val="2857927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9</a:t>
            </a:fld>
            <a:endParaRPr lang="en-US" dirty="0"/>
          </a:p>
        </p:txBody>
      </p:sp>
    </p:spTree>
    <p:extLst>
      <p:ext uri="{BB962C8B-B14F-4D97-AF65-F5344CB8AC3E}">
        <p14:creationId xmlns:p14="http://schemas.microsoft.com/office/powerpoint/2010/main" val="868869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10</a:t>
            </a:fld>
            <a:endParaRPr lang="en-US" dirty="0"/>
          </a:p>
        </p:txBody>
      </p:sp>
    </p:spTree>
    <p:extLst>
      <p:ext uri="{BB962C8B-B14F-4D97-AF65-F5344CB8AC3E}">
        <p14:creationId xmlns:p14="http://schemas.microsoft.com/office/powerpoint/2010/main" val="38459600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188950" cy="6857998"/>
          </a:xfrm>
          <a:prstGeom prst="rect">
            <a:avLst/>
          </a:prstGeom>
        </p:spPr>
      </p:pic>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rmAutofit/>
          </a:bodyPr>
          <a:lstStyle>
            <a:lvl1pPr marL="0" indent="0">
              <a:buNone/>
              <a:defRPr sz="2800" b="0" i="0">
                <a:solidFill>
                  <a:srgbClr val="828383"/>
                </a:solidFill>
                <a:latin typeface="+mj-lt"/>
                <a:ea typeface="Georgia" charset="0"/>
                <a:cs typeface="Georgia"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lstStyle>
            <a:lvl1pPr algn="l">
              <a:lnSpc>
                <a:spcPts val="5800"/>
              </a:lnSpc>
              <a:defRPr sz="6000" b="1" i="0" cap="all" baseline="0">
                <a:solidFill>
                  <a:srgbClr val="005BBB"/>
                </a:solidFill>
                <a:latin typeface="Arial" charset="0"/>
                <a:ea typeface="Arial" charset="0"/>
                <a:cs typeface="Arial" charset="0"/>
              </a:defRPr>
            </a:lvl1pPr>
          </a:lstStyle>
          <a:p>
            <a:r>
              <a:rPr lang="en-US" dirty="0"/>
              <a:t>Presentation</a:t>
            </a:r>
            <a:br>
              <a:rPr lang="en-US" dirty="0"/>
            </a:br>
            <a:r>
              <a:rPr lang="en-US" dirty="0"/>
              <a:t>Title</a:t>
            </a:r>
          </a:p>
        </p:txBody>
      </p:sp>
      <p:pic>
        <p:nvPicPr>
          <p:cNvPr id="8" name="Picture 7" descr="School-of-Management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097" y="5579498"/>
            <a:ext cx="4215429" cy="1162876"/>
          </a:xfrm>
          <a:prstGeom prst="rect">
            <a:avLst/>
          </a:prstGeom>
        </p:spPr>
      </p:pic>
      <p:sp>
        <p:nvSpPr>
          <p:cNvPr id="6" name="TextBox 5">
            <a:extLst>
              <a:ext uri="{FF2B5EF4-FFF2-40B4-BE49-F238E27FC236}">
                <a16:creationId xmlns:a16="http://schemas.microsoft.com/office/drawing/2014/main" id="{280470B7-69FD-5445-BD11-7021C0FE11B4}"/>
              </a:ext>
            </a:extLst>
          </p:cNvPr>
          <p:cNvSpPr txBox="1"/>
          <p:nvPr userDrawn="1"/>
        </p:nvSpPr>
        <p:spPr>
          <a:xfrm>
            <a:off x="2685020" y="6450081"/>
            <a:ext cx="686328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n-ea"/>
                <a:cs typeface="+mn-cs"/>
              </a:rPr>
              <a:t>© 2020 Mark Hjalmarson – Reproduction of this material is prohibited without the author’s written consent.</a:t>
            </a:r>
          </a:p>
          <a:p>
            <a:endParaRPr lang="en-US" sz="1200" dirty="0"/>
          </a:p>
        </p:txBody>
      </p:sp>
    </p:spTree>
    <p:extLst>
      <p:ext uri="{BB962C8B-B14F-4D97-AF65-F5344CB8AC3E}">
        <p14:creationId xmlns:p14="http://schemas.microsoft.com/office/powerpoint/2010/main" val="811521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11" name="Picture Placeholder 2"/>
          <p:cNvSpPr>
            <a:spLocks noGrp="1" noChangeAspect="1"/>
          </p:cNvSpPr>
          <p:nvPr>
            <p:ph type="pic" idx="13"/>
          </p:nvPr>
        </p:nvSpPr>
        <p:spPr>
          <a:xfrm>
            <a:off x="5473699" y="1143001"/>
            <a:ext cx="6718301" cy="2855295"/>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7" name="Picture Placeholder 2"/>
          <p:cNvSpPr>
            <a:spLocks noGrp="1" noChangeAspect="1"/>
          </p:cNvSpPr>
          <p:nvPr>
            <p:ph type="pic" idx="14"/>
          </p:nvPr>
        </p:nvSpPr>
        <p:spPr>
          <a:xfrm>
            <a:off x="5473699" y="3998296"/>
            <a:ext cx="3429001"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9" name="Picture Placeholder 2"/>
          <p:cNvSpPr>
            <a:spLocks noGrp="1" noChangeAspect="1"/>
          </p:cNvSpPr>
          <p:nvPr>
            <p:ph type="pic" idx="15"/>
          </p:nvPr>
        </p:nvSpPr>
        <p:spPr>
          <a:xfrm>
            <a:off x="8902701" y="3998296"/>
            <a:ext cx="3289300"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10" name="Text Placeholder 2"/>
          <p:cNvSpPr>
            <a:spLocks noGrp="1"/>
          </p:cNvSpPr>
          <p:nvPr>
            <p:ph type="body" idx="1" hasCustomPrompt="1"/>
          </p:nvPr>
        </p:nvSpPr>
        <p:spPr>
          <a:xfrm>
            <a:off x="569469" y="2189263"/>
            <a:ext cx="4002532" cy="2768327"/>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8" name="Title Placeholder 12"/>
          <p:cNvSpPr>
            <a:spLocks noGrp="1"/>
          </p:cNvSpPr>
          <p:nvPr>
            <p:ph type="title" hasCustomPrompt="1"/>
          </p:nvPr>
        </p:nvSpPr>
        <p:spPr>
          <a:xfrm>
            <a:off x="566928" y="1316736"/>
            <a:ext cx="4531638" cy="868430"/>
          </a:xfrm>
          <a:prstGeom prst="rect">
            <a:avLst/>
          </a:prstGeom>
        </p:spPr>
        <p:txBody>
          <a:bodyPr vert="horz" lIns="91440" tIns="45720" rIns="91440" bIns="45720" rtlCol="0" anchor="b">
            <a:normAutofit/>
          </a:bodyPr>
          <a:lstStyle/>
          <a:p>
            <a:r>
              <a:rPr lang="en-US" dirty="0"/>
              <a:t>Click to </a:t>
            </a:r>
            <a:r>
              <a:rPr lang="en-US"/>
              <a:t>edit title</a:t>
            </a:r>
            <a:endParaRPr lang="en-US" dirty="0"/>
          </a:p>
        </p:txBody>
      </p:sp>
    </p:spTree>
    <p:extLst>
      <p:ext uri="{BB962C8B-B14F-4D97-AF65-F5344CB8AC3E}">
        <p14:creationId xmlns:p14="http://schemas.microsoft.com/office/powerpoint/2010/main" val="1787271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Width Photo">
    <p:spTree>
      <p:nvGrpSpPr>
        <p:cNvPr id="1" name=""/>
        <p:cNvGrpSpPr/>
        <p:nvPr/>
      </p:nvGrpSpPr>
      <p:grpSpPr>
        <a:xfrm>
          <a:off x="0" y="0"/>
          <a:ext cx="0" cy="0"/>
          <a:chOff x="0" y="0"/>
          <a:chExt cx="0" cy="0"/>
        </a:xfrm>
      </p:grpSpPr>
      <p:sp>
        <p:nvSpPr>
          <p:cNvPr id="3" name="Picture Placeholder 2"/>
          <p:cNvSpPr>
            <a:spLocks noGrp="1" noChangeAspect="1"/>
          </p:cNvSpPr>
          <p:nvPr>
            <p:ph type="pic" idx="13"/>
          </p:nvPr>
        </p:nvSpPr>
        <p:spPr>
          <a:xfrm>
            <a:off x="0" y="1143001"/>
            <a:ext cx="12192000" cy="5718174"/>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Tree>
    <p:extLst>
      <p:ext uri="{BB962C8B-B14F-4D97-AF65-F5344CB8AC3E}">
        <p14:creationId xmlns:p14="http://schemas.microsoft.com/office/powerpoint/2010/main" val="784519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12188952" cy="6857999"/>
          </a:xfrm>
          <a:prstGeom prst="rect">
            <a:avLst/>
          </a:prstGeom>
        </p:spPr>
      </p:pic>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rmAutofit/>
          </a:bodyPr>
          <a:lstStyle>
            <a:lvl1pPr marL="0" indent="0">
              <a:buNone/>
              <a:defRPr sz="2800" b="0" i="0">
                <a:solidFill>
                  <a:schemeClr val="bg1"/>
                </a:solidFill>
                <a:latin typeface="+mj-lt"/>
                <a:ea typeface="Georgia" charset="0"/>
                <a:cs typeface="Georgia"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lstStyle>
            <a:lvl1pPr algn="l">
              <a:lnSpc>
                <a:spcPts val="5800"/>
              </a:lnSpc>
              <a:defRPr sz="6000" b="1" i="0" cap="all" baseline="0">
                <a:solidFill>
                  <a:schemeClr val="bg1"/>
                </a:solidFill>
                <a:latin typeface="Arial" charset="0"/>
                <a:ea typeface="Arial" charset="0"/>
                <a:cs typeface="Arial" charset="0"/>
              </a:defRPr>
            </a:lvl1pPr>
          </a:lstStyle>
          <a:p>
            <a:r>
              <a:rPr lang="en-US" dirty="0"/>
              <a:t>Presentation</a:t>
            </a:r>
            <a:br>
              <a:rPr lang="en-US" dirty="0"/>
            </a:br>
            <a:r>
              <a:rPr lang="en-US" dirty="0"/>
              <a:t>Title</a:t>
            </a:r>
          </a:p>
        </p:txBody>
      </p:sp>
      <p:pic>
        <p:nvPicPr>
          <p:cNvPr id="8" name="Picture 7" descr="School-of-Management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4261" y="5576302"/>
            <a:ext cx="4223265" cy="1165039"/>
          </a:xfrm>
          <a:prstGeom prst="rect">
            <a:avLst/>
          </a:prstGeom>
        </p:spPr>
      </p:pic>
      <p:sp>
        <p:nvSpPr>
          <p:cNvPr id="6" name="TextBox 5">
            <a:extLst>
              <a:ext uri="{FF2B5EF4-FFF2-40B4-BE49-F238E27FC236}">
                <a16:creationId xmlns:a16="http://schemas.microsoft.com/office/drawing/2014/main" id="{BA0F3B41-1B59-FD45-B462-5C9C98306501}"/>
              </a:ext>
            </a:extLst>
          </p:cNvPr>
          <p:cNvSpPr txBox="1"/>
          <p:nvPr userDrawn="1"/>
        </p:nvSpPr>
        <p:spPr>
          <a:xfrm>
            <a:off x="2685020" y="6450081"/>
            <a:ext cx="686328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n-ea"/>
                <a:cs typeface="+mn-cs"/>
              </a:rPr>
              <a:t>© 2020 Mark Hjalmarson – Reproduction of this material is prohibited without the author’s written consent.</a:t>
            </a:r>
          </a:p>
          <a:p>
            <a:endParaRPr lang="en-US" sz="1200" dirty="0"/>
          </a:p>
        </p:txBody>
      </p:sp>
    </p:spTree>
    <p:extLst>
      <p:ext uri="{BB962C8B-B14F-4D97-AF65-F5344CB8AC3E}">
        <p14:creationId xmlns:p14="http://schemas.microsoft.com/office/powerpoint/2010/main" val="505879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950" cy="6857999"/>
          </a:xfrm>
          <a:prstGeom prst="rect">
            <a:avLst/>
          </a:prstGeom>
        </p:spPr>
      </p:pic>
      <p:sp>
        <p:nvSpPr>
          <p:cNvPr id="5" name="Title 1"/>
          <p:cNvSpPr>
            <a:spLocks noGrp="1"/>
          </p:cNvSpPr>
          <p:nvPr>
            <p:ph type="ctrTitle" hasCustomPrompt="1"/>
          </p:nvPr>
        </p:nvSpPr>
        <p:spPr>
          <a:xfrm>
            <a:off x="658368" y="1490663"/>
            <a:ext cx="6638544" cy="2387600"/>
          </a:xfrm>
          <a:prstGeom prst="rect">
            <a:avLst/>
          </a:prstGeom>
          <a:ln>
            <a:noFill/>
          </a:ln>
        </p:spPr>
        <p:txBody>
          <a:bodyPr lIns="0" anchor="b"/>
          <a:lstStyle>
            <a:lvl1pPr algn="l">
              <a:lnSpc>
                <a:spcPts val="5800"/>
              </a:lnSpc>
              <a:defRPr sz="6000" b="1" i="0" cap="all" baseline="0">
                <a:solidFill>
                  <a:srgbClr val="005BBB"/>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rmAutofit/>
          </a:bodyPr>
          <a:lstStyle>
            <a:lvl1pPr marL="0" indent="0" algn="l">
              <a:buNone/>
              <a:defRPr sz="2800" b="0" baseline="0">
                <a:solidFill>
                  <a:srgbClr val="828383"/>
                </a:solidFill>
                <a:latin typeface="+mj-lt"/>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7" name="Picture 6" descr="School-of-Management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0372" y="-27384"/>
            <a:ext cx="3486864" cy="961893"/>
          </a:xfrm>
          <a:prstGeom prst="rect">
            <a:avLst/>
          </a:prstGeom>
        </p:spPr>
      </p:pic>
      <p:sp>
        <p:nvSpPr>
          <p:cNvPr id="8" name="TextBox 7">
            <a:extLst>
              <a:ext uri="{FF2B5EF4-FFF2-40B4-BE49-F238E27FC236}">
                <a16:creationId xmlns:a16="http://schemas.microsoft.com/office/drawing/2014/main" id="{0A06DAA0-2792-F74E-9619-02885FF81266}"/>
              </a:ext>
            </a:extLst>
          </p:cNvPr>
          <p:cNvSpPr txBox="1"/>
          <p:nvPr userDrawn="1"/>
        </p:nvSpPr>
        <p:spPr>
          <a:xfrm>
            <a:off x="2685020" y="6450081"/>
            <a:ext cx="686328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n-ea"/>
                <a:cs typeface="+mn-cs"/>
              </a:rPr>
              <a:t>© 2020 Mark Hjalmarson – Reproduction of this material is prohibited without the author’s written consent.</a:t>
            </a:r>
          </a:p>
          <a:p>
            <a:endParaRPr lang="en-US" sz="1200" dirty="0"/>
          </a:p>
        </p:txBody>
      </p:sp>
    </p:spTree>
    <p:extLst>
      <p:ext uri="{BB962C8B-B14F-4D97-AF65-F5344CB8AC3E}">
        <p14:creationId xmlns:p14="http://schemas.microsoft.com/office/powerpoint/2010/main" val="75046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950" cy="6857998"/>
          </a:xfrm>
          <a:prstGeom prst="rect">
            <a:avLst/>
          </a:prstGeom>
        </p:spPr>
      </p:pic>
      <p:sp>
        <p:nvSpPr>
          <p:cNvPr id="5" name="Title 1"/>
          <p:cNvSpPr>
            <a:spLocks noGrp="1"/>
          </p:cNvSpPr>
          <p:nvPr>
            <p:ph type="ctrTitle" hasCustomPrompt="1"/>
          </p:nvPr>
        </p:nvSpPr>
        <p:spPr>
          <a:xfrm>
            <a:off x="658368" y="1490663"/>
            <a:ext cx="6638544" cy="2387600"/>
          </a:xfrm>
          <a:prstGeom prst="rect">
            <a:avLst/>
          </a:prstGeom>
          <a:ln>
            <a:noFill/>
          </a:ln>
        </p:spPr>
        <p:txBody>
          <a:bodyPr lIns="0" anchor="b"/>
          <a:lstStyle>
            <a:lvl1pPr algn="l">
              <a:lnSpc>
                <a:spcPts val="5800"/>
              </a:lnSpc>
              <a:defRPr sz="6000" b="1" i="0" cap="all" baseline="0">
                <a:solidFill>
                  <a:schemeClr val="bg1"/>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rmAutofit/>
          </a:bodyPr>
          <a:lstStyle>
            <a:lvl1pPr marL="0" indent="0" algn="l">
              <a:buNone/>
              <a:defRPr sz="2800" b="0" baseline="0">
                <a:solidFill>
                  <a:schemeClr val="bg1"/>
                </a:solidFill>
                <a:latin typeface="+mj-lt"/>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7" name="Picture 6" descr="School-of-Management_white.png"/>
          <p:cNvPicPr>
            <a:picLocks noChangeAspect="1"/>
          </p:cNvPicPr>
          <p:nvPr userDrawn="1"/>
        </p:nvPicPr>
        <p:blipFill rotWithShape="1">
          <a:blip r:embed="rId3">
            <a:extLst>
              <a:ext uri="{28A0092B-C50C-407E-A947-70E740481C1C}">
                <a14:useLocalDpi xmlns:a14="http://schemas.microsoft.com/office/drawing/2010/main" val="0"/>
              </a:ext>
            </a:extLst>
          </a:blip>
          <a:srcRect l="6339" t="19819" r="7510" b="24227"/>
          <a:stretch/>
        </p:blipFill>
        <p:spPr>
          <a:xfrm>
            <a:off x="381540" y="162905"/>
            <a:ext cx="3007929" cy="538910"/>
          </a:xfrm>
          <a:prstGeom prst="rect">
            <a:avLst/>
          </a:prstGeom>
        </p:spPr>
      </p:pic>
    </p:spTree>
    <p:extLst>
      <p:ext uri="{BB962C8B-B14F-4D97-AF65-F5344CB8AC3E}">
        <p14:creationId xmlns:p14="http://schemas.microsoft.com/office/powerpoint/2010/main" val="851996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69468" y="2189263"/>
            <a:ext cx="6402832" cy="3790483"/>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5"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Tree>
    <p:extLst>
      <p:ext uri="{BB962C8B-B14F-4D97-AF65-F5344CB8AC3E}">
        <p14:creationId xmlns:p14="http://schemas.microsoft.com/office/powerpoint/2010/main" val="366897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2" name="Text Placeholder 2"/>
          <p:cNvSpPr>
            <a:spLocks noGrp="1"/>
          </p:cNvSpPr>
          <p:nvPr>
            <p:ph type="body" idx="10" hasCustomPrompt="1"/>
          </p:nvPr>
        </p:nvSpPr>
        <p:spPr>
          <a:xfrm>
            <a:off x="566928" y="2185416"/>
            <a:ext cx="4179753" cy="3511409"/>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a:t>
            </a:r>
          </a:p>
        </p:txBody>
      </p:sp>
      <p:sp>
        <p:nvSpPr>
          <p:cNvPr id="13" name="Text Placeholder 2"/>
          <p:cNvSpPr>
            <a:spLocks noGrp="1"/>
          </p:cNvSpPr>
          <p:nvPr>
            <p:ph type="body" idx="11" hasCustomPrompt="1"/>
          </p:nvPr>
        </p:nvSpPr>
        <p:spPr>
          <a:xfrm>
            <a:off x="5029200" y="2185416"/>
            <a:ext cx="4179753" cy="3511409"/>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err="1"/>
              <a:t>Etiam</a:t>
            </a:r>
            <a:r>
              <a:rPr lang="en-US" dirty="0"/>
              <a:t> </a:t>
            </a:r>
            <a:r>
              <a:rPr lang="en-US" dirty="0" err="1"/>
              <a:t>molestie</a:t>
            </a:r>
            <a:r>
              <a:rPr lang="en-US" dirty="0"/>
              <a:t> </a:t>
            </a:r>
            <a:r>
              <a:rPr lang="en-US" dirty="0" err="1"/>
              <a:t>velit</a:t>
            </a:r>
            <a:r>
              <a:rPr lang="en-US" dirty="0"/>
              <a:t> vitae dolor </a:t>
            </a:r>
            <a:r>
              <a:rPr lang="en-US" dirty="0" err="1"/>
              <a:t>euismod</a:t>
            </a:r>
            <a:r>
              <a:rPr lang="en-US" dirty="0"/>
              <a:t>, sit </a:t>
            </a:r>
            <a:r>
              <a:rPr lang="en-US" dirty="0" err="1"/>
              <a:t>amet</a:t>
            </a:r>
            <a:r>
              <a:rPr lang="en-US" dirty="0"/>
              <a:t> </a:t>
            </a:r>
            <a:r>
              <a:rPr lang="en-US" dirty="0" err="1"/>
              <a:t>finibus</a:t>
            </a:r>
            <a:r>
              <a:rPr lang="en-US" dirty="0"/>
              <a:t> </a:t>
            </a:r>
            <a:r>
              <a:rPr lang="en-US" dirty="0" err="1"/>
              <a:t>risus</a:t>
            </a:r>
            <a:r>
              <a:rPr lang="en-US" dirty="0"/>
              <a:t> </a:t>
            </a:r>
            <a:r>
              <a:rPr lang="en-US" dirty="0" err="1"/>
              <a:t>mattis</a:t>
            </a:r>
            <a:r>
              <a:rPr lang="en-US" dirty="0"/>
              <a:t>. In </a:t>
            </a:r>
            <a:r>
              <a:rPr lang="en-US" dirty="0" err="1"/>
              <a:t>ornare</a:t>
            </a:r>
            <a:r>
              <a:rPr lang="en-US" dirty="0"/>
              <a:t> convallis </a:t>
            </a:r>
            <a:r>
              <a:rPr lang="en-US" dirty="0" err="1"/>
              <a:t>velit</a:t>
            </a:r>
            <a:r>
              <a:rPr lang="en-US" dirty="0"/>
              <a:t> vitae cursus. Integer </a:t>
            </a:r>
            <a:r>
              <a:rPr lang="en-US" dirty="0" err="1"/>
              <a:t>egestas</a:t>
            </a:r>
            <a:r>
              <a:rPr lang="en-US" dirty="0"/>
              <a:t> sit </a:t>
            </a:r>
            <a:r>
              <a:rPr lang="en-US" dirty="0" err="1"/>
              <a:t>amet</a:t>
            </a:r>
            <a:r>
              <a:rPr lang="en-US" dirty="0"/>
              <a:t> mi </a:t>
            </a:r>
            <a:r>
              <a:rPr lang="en-US" dirty="0" err="1"/>
              <a:t>vehicula</a:t>
            </a:r>
            <a:r>
              <a:rPr lang="en-US" dirty="0"/>
              <a:t> </a:t>
            </a:r>
            <a:r>
              <a:rPr lang="en-US" dirty="0" err="1"/>
              <a:t>sollicitudin</a:t>
            </a:r>
            <a:r>
              <a:rPr lang="en-US" dirty="0"/>
              <a:t>.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a:t>
            </a:r>
          </a:p>
        </p:txBody>
      </p:sp>
      <p:sp>
        <p:nvSpPr>
          <p:cNvPr id="6"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Tree>
    <p:extLst>
      <p:ext uri="{BB962C8B-B14F-4D97-AF65-F5344CB8AC3E}">
        <p14:creationId xmlns:p14="http://schemas.microsoft.com/office/powerpoint/2010/main" val="61855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5" name="Text Placeholder 2"/>
          <p:cNvSpPr>
            <a:spLocks noGrp="1"/>
          </p:cNvSpPr>
          <p:nvPr>
            <p:ph type="body" idx="10" hasCustomPrompt="1"/>
          </p:nvPr>
        </p:nvSpPr>
        <p:spPr>
          <a:xfrm>
            <a:off x="566928" y="2185416"/>
            <a:ext cx="8557757" cy="3732425"/>
          </a:xfrm>
          <a:prstGeom prst="rect">
            <a:avLst/>
          </a:prstGeom>
        </p:spPr>
        <p:txBody>
          <a:bodyPr lIns="182880" rIns="182880">
            <a:noAutofit/>
          </a:bodyPr>
          <a:lstStyle>
            <a:lvl1pPr marL="457200" marR="0" indent="-406400" algn="l" defTabSz="914400" rtl="0" eaLnBrk="1" fontAlgn="auto" latinLnBrk="0" hangingPunct="1">
              <a:lnSpc>
                <a:spcPts val="2600"/>
              </a:lnSpc>
              <a:spcBef>
                <a:spcPts val="1000"/>
              </a:spcBef>
              <a:spcAft>
                <a:spcPts val="0"/>
              </a:spcAft>
              <a:buClr>
                <a:srgbClr val="005BBB"/>
              </a:buClr>
              <a:buSzPct val="109000"/>
              <a:buFont typeface="Arial" charset="0"/>
              <a:buChar char="•"/>
              <a:tabLst/>
              <a:defRPr sz="20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r>
              <a:rPr lang="en-US" dirty="0" err="1"/>
              <a:t>Quisque</a:t>
            </a:r>
            <a:r>
              <a:rPr lang="en-US" dirty="0"/>
              <a:t> ac </a:t>
            </a:r>
            <a:r>
              <a:rPr lang="en-US" dirty="0" err="1"/>
              <a:t>orci</a:t>
            </a:r>
            <a:r>
              <a:rPr lang="en-US" dirty="0"/>
              <a:t> in </a:t>
            </a:r>
            <a:r>
              <a:rPr lang="en-US" dirty="0" err="1"/>
              <a:t>turpis</a:t>
            </a:r>
            <a:r>
              <a:rPr lang="en-US" dirty="0"/>
              <a:t> </a:t>
            </a:r>
            <a:r>
              <a:rPr lang="en-US" dirty="0" err="1"/>
              <a:t>dapibus</a:t>
            </a:r>
            <a:r>
              <a:rPr lang="en-US" dirty="0"/>
              <a:t> </a:t>
            </a:r>
            <a:r>
              <a:rPr lang="en-US" dirty="0" err="1"/>
              <a:t>sagittis</a:t>
            </a:r>
            <a:r>
              <a:rPr lang="en-US" dirty="0"/>
              <a:t>.</a:t>
            </a:r>
          </a:p>
          <a:p>
            <a:r>
              <a:rPr lang="en-US" dirty="0" err="1"/>
              <a:t>Donec</a:t>
            </a:r>
            <a:r>
              <a:rPr lang="en-US" dirty="0"/>
              <a:t> vitae </a:t>
            </a:r>
            <a:r>
              <a:rPr lang="en-US" dirty="0" err="1"/>
              <a:t>justo</a:t>
            </a:r>
            <a:r>
              <a:rPr lang="en-US" dirty="0"/>
              <a:t> et </a:t>
            </a:r>
            <a:r>
              <a:rPr lang="en-US" dirty="0" err="1"/>
              <a:t>neque</a:t>
            </a:r>
            <a:r>
              <a:rPr lang="en-US" dirty="0"/>
              <a:t> </a:t>
            </a:r>
            <a:r>
              <a:rPr lang="en-US" dirty="0" err="1"/>
              <a:t>mollis</a:t>
            </a:r>
            <a:r>
              <a:rPr lang="en-US" dirty="0"/>
              <a:t> </a:t>
            </a:r>
            <a:r>
              <a:rPr lang="en-US" dirty="0" err="1"/>
              <a:t>consectetur</a:t>
            </a:r>
            <a:r>
              <a:rPr lang="en-US" dirty="0"/>
              <a:t>.</a:t>
            </a:r>
          </a:p>
          <a:p>
            <a:r>
              <a:rPr lang="en-US" dirty="0" err="1"/>
              <a:t>Etiam</a:t>
            </a:r>
            <a:r>
              <a:rPr lang="en-US" dirty="0"/>
              <a:t> </a:t>
            </a:r>
            <a:r>
              <a:rPr lang="en-US" dirty="0" err="1"/>
              <a:t>aliquet</a:t>
            </a:r>
            <a:r>
              <a:rPr lang="en-US" dirty="0"/>
              <a:t> ex </a:t>
            </a:r>
            <a:r>
              <a:rPr lang="en-US" dirty="0" err="1"/>
              <a:t>sed</a:t>
            </a:r>
            <a:r>
              <a:rPr lang="en-US" dirty="0"/>
              <a:t> </a:t>
            </a:r>
            <a:r>
              <a:rPr lang="en-US" dirty="0" err="1"/>
              <a:t>bibendum</a:t>
            </a:r>
            <a:r>
              <a:rPr lang="en-US" dirty="0"/>
              <a:t> </a:t>
            </a:r>
            <a:r>
              <a:rPr lang="en-US" dirty="0" err="1"/>
              <a:t>consequat</a:t>
            </a:r>
            <a:r>
              <a:rPr lang="en-US" dirty="0"/>
              <a:t>.</a:t>
            </a:r>
          </a:p>
          <a:p>
            <a:r>
              <a:rPr lang="en-US" dirty="0" err="1"/>
              <a:t>Cras</a:t>
            </a:r>
            <a:r>
              <a:rPr lang="en-US" dirty="0"/>
              <a:t> </a:t>
            </a:r>
            <a:r>
              <a:rPr lang="en-US" dirty="0" err="1"/>
              <a:t>lacinia</a:t>
            </a:r>
            <a:r>
              <a:rPr lang="en-US" dirty="0"/>
              <a:t> </a:t>
            </a:r>
            <a:r>
              <a:rPr lang="en-US" dirty="0" err="1"/>
              <a:t>est</a:t>
            </a:r>
            <a:r>
              <a:rPr lang="en-US" dirty="0"/>
              <a:t> ac </a:t>
            </a:r>
            <a:r>
              <a:rPr lang="en-US" dirty="0" err="1"/>
              <a:t>elit</a:t>
            </a:r>
            <a:r>
              <a:rPr lang="en-US" dirty="0"/>
              <a:t> </a:t>
            </a:r>
            <a:r>
              <a:rPr lang="en-US" dirty="0" err="1"/>
              <a:t>dignissim</a:t>
            </a:r>
            <a:r>
              <a:rPr lang="en-US" dirty="0"/>
              <a:t> </a:t>
            </a:r>
            <a:r>
              <a:rPr lang="en-US" dirty="0" err="1"/>
              <a:t>varius</a:t>
            </a:r>
            <a:r>
              <a:rPr lang="en-US" dirty="0"/>
              <a:t>.</a:t>
            </a:r>
          </a:p>
          <a:p>
            <a:r>
              <a:rPr lang="en-US" dirty="0" err="1"/>
              <a:t>Duis</a:t>
            </a:r>
            <a:r>
              <a:rPr lang="en-US" dirty="0"/>
              <a:t> sit </a:t>
            </a:r>
            <a:r>
              <a:rPr lang="en-US" dirty="0" err="1"/>
              <a:t>amet</a:t>
            </a:r>
            <a:r>
              <a:rPr lang="en-US" dirty="0"/>
              <a:t> </a:t>
            </a:r>
            <a:r>
              <a:rPr lang="en-US" dirty="0" err="1"/>
              <a:t>odio</a:t>
            </a:r>
            <a:r>
              <a:rPr lang="en-US" dirty="0"/>
              <a:t> </a:t>
            </a:r>
            <a:r>
              <a:rPr lang="en-US" dirty="0" err="1"/>
              <a:t>facilisis</a:t>
            </a:r>
            <a:r>
              <a:rPr lang="en-US" dirty="0"/>
              <a:t> </a:t>
            </a:r>
            <a:r>
              <a:rPr lang="en-US" dirty="0" err="1"/>
              <a:t>turpis</a:t>
            </a:r>
            <a:r>
              <a:rPr lang="en-US" dirty="0"/>
              <a:t> </a:t>
            </a:r>
            <a:r>
              <a:rPr lang="en-US" dirty="0" err="1"/>
              <a:t>sodales</a:t>
            </a:r>
            <a:r>
              <a:rPr lang="en-US" dirty="0"/>
              <a:t> </a:t>
            </a:r>
            <a:r>
              <a:rPr lang="en-US" dirty="0" err="1"/>
              <a:t>placerat</a:t>
            </a:r>
            <a:r>
              <a:rPr lang="en-US" dirty="0"/>
              <a:t>.</a:t>
            </a:r>
          </a:p>
          <a:p>
            <a:r>
              <a:rPr lang="en-US" dirty="0"/>
              <a:t>Justo et neque odio facilisis turpis </a:t>
            </a:r>
            <a:r>
              <a:rPr lang="en-US" dirty="0" err="1"/>
              <a:t>sodales</a:t>
            </a:r>
            <a:r>
              <a:rPr lang="en-US" dirty="0"/>
              <a:t> placerat.</a:t>
            </a:r>
          </a:p>
        </p:txBody>
      </p:sp>
      <p:sp>
        <p:nvSpPr>
          <p:cNvPr id="6"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baseline="0"/>
            </a:lvl1pPr>
          </a:lstStyle>
          <a:p>
            <a:r>
              <a:rPr lang="en-US" dirty="0"/>
              <a:t>Click to edit title</a:t>
            </a:r>
          </a:p>
        </p:txBody>
      </p:sp>
    </p:spTree>
    <p:extLst>
      <p:ext uri="{BB962C8B-B14F-4D97-AF65-F5344CB8AC3E}">
        <p14:creationId xmlns:p14="http://schemas.microsoft.com/office/powerpoint/2010/main" val="30740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 3 level Bullet List">
    <p:spTree>
      <p:nvGrpSpPr>
        <p:cNvPr id="1" name=""/>
        <p:cNvGrpSpPr/>
        <p:nvPr/>
      </p:nvGrpSpPr>
      <p:grpSpPr>
        <a:xfrm>
          <a:off x="0" y="0"/>
          <a:ext cx="0" cy="0"/>
          <a:chOff x="0" y="0"/>
          <a:chExt cx="0" cy="0"/>
        </a:xfrm>
      </p:grpSpPr>
      <p:sp>
        <p:nvSpPr>
          <p:cNvPr id="7" name="Content Placeholder 6"/>
          <p:cNvSpPr>
            <a:spLocks noGrp="1"/>
          </p:cNvSpPr>
          <p:nvPr>
            <p:ph sz="quarter" idx="10" hasCustomPrompt="1"/>
          </p:nvPr>
        </p:nvSpPr>
        <p:spPr>
          <a:xfrm>
            <a:off x="566928" y="2185416"/>
            <a:ext cx="9678987" cy="3848100"/>
          </a:xfrm>
          <a:prstGeom prst="rect">
            <a:avLst/>
          </a:prstGeom>
        </p:spPr>
        <p:txBody>
          <a:bodyPr/>
          <a:lstStyle>
            <a:lvl1pPr marL="0" indent="0">
              <a:lnSpc>
                <a:spcPts val="2300"/>
              </a:lnSpc>
              <a:buClr>
                <a:srgbClr val="005BBB"/>
              </a:buClr>
              <a:buFontTx/>
              <a:buNone/>
              <a:defRPr sz="1700" b="1">
                <a:solidFill>
                  <a:srgbClr val="005BBB"/>
                </a:solidFill>
                <a:latin typeface="Arial" charset="0"/>
                <a:ea typeface="Arial" charset="0"/>
                <a:cs typeface="Arial" charset="0"/>
              </a:defRPr>
            </a:lvl1pPr>
            <a:lvl2pPr marL="736600" indent="-279400">
              <a:lnSpc>
                <a:spcPts val="2300"/>
              </a:lnSpc>
              <a:buClr>
                <a:srgbClr val="005BBB"/>
              </a:buClr>
              <a:buFont typeface="Arial" charset="0"/>
              <a:buChar char="•"/>
              <a:tabLst/>
              <a:defRPr sz="2000">
                <a:solidFill>
                  <a:srgbClr val="828383"/>
                </a:solidFill>
                <a:latin typeface="Arial" charset="0"/>
                <a:ea typeface="Arial" charset="0"/>
                <a:cs typeface="Arial" charset="0"/>
              </a:defRPr>
            </a:lvl2pPr>
            <a:lvl3pPr marL="1143000" marR="0" indent="-228600" algn="l" defTabSz="914400" rtl="0" eaLnBrk="1" fontAlgn="auto" latinLnBrk="0" hangingPunct="1">
              <a:lnSpc>
                <a:spcPts val="2300"/>
              </a:lnSpc>
              <a:spcBef>
                <a:spcPts val="500"/>
              </a:spcBef>
              <a:spcAft>
                <a:spcPts val="0"/>
              </a:spcAft>
              <a:buClr>
                <a:srgbClr val="005BBB"/>
              </a:buClr>
              <a:buSzTx/>
              <a:buFont typeface="LucidaGrande" charset="0"/>
              <a:buChar char="-"/>
              <a:tabLst>
                <a:tab pos="1143000" algn="l"/>
              </a:tabLst>
              <a:defRPr sz="2000">
                <a:solidFill>
                  <a:srgbClr val="828383"/>
                </a:solidFill>
                <a:latin typeface="Arial" charset="0"/>
                <a:ea typeface="Arial" charset="0"/>
                <a:cs typeface="Arial" charset="0"/>
              </a:defRPr>
            </a:lvl3pPr>
            <a:lvl4pPr>
              <a:buClr>
                <a:srgbClr val="005BBB"/>
              </a:buClr>
              <a:defRPr>
                <a:solidFill>
                  <a:srgbClr val="666666"/>
                </a:solidFill>
                <a:latin typeface="Arial" charset="0"/>
                <a:ea typeface="Arial" charset="0"/>
                <a:cs typeface="Arial" charset="0"/>
              </a:defRPr>
            </a:lvl4pPr>
            <a:lvl5pPr>
              <a:buClr>
                <a:srgbClr val="005BBB"/>
              </a:buClr>
              <a:defRPr>
                <a:solidFill>
                  <a:srgbClr val="666666"/>
                </a:solidFill>
                <a:latin typeface="Arial" charset="0"/>
                <a:ea typeface="Arial" charset="0"/>
                <a:cs typeface="Arial" charset="0"/>
              </a:defRPr>
            </a:lvl5pPr>
          </a:lstStyle>
          <a:p>
            <a:pPr lvl="0"/>
            <a:r>
              <a:rPr lang="en-US" dirty="0"/>
              <a:t>CLICK TO EDIT MASTER TEXT STYLES</a:t>
            </a:r>
          </a:p>
          <a:p>
            <a:pPr lvl="1"/>
            <a:r>
              <a:rPr lang="en-US" dirty="0"/>
              <a:t>Second level text</a:t>
            </a:r>
          </a:p>
          <a:p>
            <a:pPr lvl="2"/>
            <a:r>
              <a:rPr lang="en-US" dirty="0"/>
              <a:t>Third level</a:t>
            </a:r>
          </a:p>
          <a:p>
            <a:pPr lvl="1"/>
            <a:r>
              <a:rPr lang="en-US" dirty="0"/>
              <a:t>Second level text</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dirty="0"/>
              <a:t>Third level</a:t>
            </a:r>
          </a:p>
          <a:p>
            <a:pPr lvl="0"/>
            <a:r>
              <a:rPr lang="en-US" dirty="0"/>
              <a:t>CLICK TO EDIT MASTER TEXT STYLES</a:t>
            </a:r>
          </a:p>
          <a:p>
            <a:pPr lvl="1"/>
            <a:r>
              <a:rPr lang="en-US" dirty="0"/>
              <a:t>Second level text </a:t>
            </a:r>
          </a:p>
          <a:p>
            <a:pPr lvl="2"/>
            <a:r>
              <a:rPr lang="en-US" dirty="0"/>
              <a:t>Third level</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dirty="0"/>
              <a:t>Third level</a:t>
            </a:r>
          </a:p>
        </p:txBody>
      </p:sp>
      <p:sp>
        <p:nvSpPr>
          <p:cNvPr id="5"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Tree>
    <p:extLst>
      <p:ext uri="{BB962C8B-B14F-4D97-AF65-F5344CB8AC3E}">
        <p14:creationId xmlns:p14="http://schemas.microsoft.com/office/powerpoint/2010/main" val="549412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5473700" y="1143001"/>
            <a:ext cx="6718300" cy="5718174"/>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8" name="Text Placeholder 2"/>
          <p:cNvSpPr>
            <a:spLocks noGrp="1"/>
          </p:cNvSpPr>
          <p:nvPr>
            <p:ph type="body" idx="1" hasCustomPrompt="1"/>
          </p:nvPr>
        </p:nvSpPr>
        <p:spPr>
          <a:xfrm>
            <a:off x="569469" y="2189263"/>
            <a:ext cx="4002532" cy="2768327"/>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5" name="Title Placeholder 12"/>
          <p:cNvSpPr>
            <a:spLocks noGrp="1"/>
          </p:cNvSpPr>
          <p:nvPr>
            <p:ph type="title" hasCustomPrompt="1"/>
          </p:nvPr>
        </p:nvSpPr>
        <p:spPr>
          <a:xfrm>
            <a:off x="566928" y="1316736"/>
            <a:ext cx="4531638"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
        <p:nvSpPr>
          <p:cNvPr id="7" name="Picture Placeholder 2"/>
          <p:cNvSpPr>
            <a:spLocks noGrp="1" noChangeAspect="1"/>
          </p:cNvSpPr>
          <p:nvPr>
            <p:ph type="pic" idx="14"/>
          </p:nvPr>
        </p:nvSpPr>
        <p:spPr>
          <a:xfrm>
            <a:off x="5626100" y="1295401"/>
            <a:ext cx="6718300" cy="5718174"/>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Tree>
    <p:extLst>
      <p:ext uri="{BB962C8B-B14F-4D97-AF65-F5344CB8AC3E}">
        <p14:creationId xmlns:p14="http://schemas.microsoft.com/office/powerpoint/2010/main" val="1748040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68638" y="0"/>
            <a:ext cx="116960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6" algn="ctr"/>
            <a:r>
              <a:rPr lang="en-US" sz="2400" dirty="0">
                <a:latin typeface="Arial" charset="0"/>
              </a:rPr>
              <a:t>‘-</a:t>
            </a:r>
          </a:p>
        </p:txBody>
      </p:sp>
      <p:sp>
        <p:nvSpPr>
          <p:cNvPr id="8" name="Title 1"/>
          <p:cNvSpPr txBox="1">
            <a:spLocks/>
          </p:cNvSpPr>
          <p:nvPr userDrawn="1"/>
        </p:nvSpPr>
        <p:spPr>
          <a:xfrm>
            <a:off x="2045778" y="1023929"/>
            <a:ext cx="8557756" cy="1402691"/>
          </a:xfrm>
          <a:prstGeom prst="rect">
            <a:avLst/>
          </a:prstGeom>
        </p:spPr>
        <p:txBody>
          <a:bodyPr anchor="t" anchorCtr="0">
            <a:normAutofit/>
          </a:bodyPr>
          <a:lstStyle>
            <a:lvl1pPr algn="l" defTabSz="685800" rtl="0" eaLnBrk="1" latinLnBrk="0" hangingPunct="1">
              <a:lnSpc>
                <a:spcPct val="80000"/>
              </a:lnSpc>
              <a:spcBef>
                <a:spcPct val="0"/>
              </a:spcBef>
              <a:buNone/>
              <a:defRPr sz="3600" b="1" i="0" kern="1200" baseline="0">
                <a:solidFill>
                  <a:schemeClr val="tx1"/>
                </a:solidFill>
                <a:latin typeface="Effra Trial Heavy" charset="0"/>
                <a:ea typeface="Effra Trial Heavy" charset="0"/>
                <a:cs typeface="Effra Trial Heavy" charset="0"/>
              </a:defRPr>
            </a:lvl1pPr>
          </a:lstStyle>
          <a:p>
            <a:endParaRPr lang="en-US" sz="4800" dirty="0">
              <a:latin typeface="Georgia" charset="0"/>
              <a:ea typeface="Georgia" charset="0"/>
              <a:cs typeface="Georgia" charset="0"/>
            </a:endParaRPr>
          </a:p>
        </p:txBody>
      </p:sp>
      <p:sp>
        <p:nvSpPr>
          <p:cNvPr id="9" name="Text Placeholder 2"/>
          <p:cNvSpPr txBox="1">
            <a:spLocks/>
          </p:cNvSpPr>
          <p:nvPr userDrawn="1"/>
        </p:nvSpPr>
        <p:spPr>
          <a:xfrm>
            <a:off x="2045778" y="2555888"/>
            <a:ext cx="8557756" cy="3078205"/>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Museo Slab 100" charset="0"/>
                <a:ea typeface="Museo Slab 100" charset="0"/>
                <a:cs typeface="Museo Slab 100"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endParaRPr lang="en-US" sz="1600" dirty="0">
              <a:latin typeface="Arial" charset="0"/>
              <a:ea typeface="Arial" charset="0"/>
              <a:cs typeface="Arial" charset="0"/>
            </a:endParaRPr>
          </a:p>
        </p:txBody>
      </p:sp>
      <p:pic>
        <p:nvPicPr>
          <p:cNvPr id="14" name="Picture 1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0"/>
            <a:ext cx="12188950" cy="6857998"/>
          </a:xfrm>
          <a:prstGeom prst="rect">
            <a:avLst/>
          </a:prstGeom>
        </p:spPr>
      </p:pic>
      <p:sp>
        <p:nvSpPr>
          <p:cNvPr id="12" name="Text Placeholder 11"/>
          <p:cNvSpPr>
            <a:spLocks noGrp="1"/>
          </p:cNvSpPr>
          <p:nvPr>
            <p:ph type="body" idx="1"/>
          </p:nvPr>
        </p:nvSpPr>
        <p:spPr>
          <a:xfrm>
            <a:off x="566928" y="2320111"/>
            <a:ext cx="10515600" cy="381338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3" name="Title Placeholder 12"/>
          <p:cNvSpPr>
            <a:spLocks noGrp="1"/>
          </p:cNvSpPr>
          <p:nvPr>
            <p:ph type="title"/>
          </p:nvPr>
        </p:nvSpPr>
        <p:spPr>
          <a:xfrm>
            <a:off x="566928" y="1316736"/>
            <a:ext cx="10515600" cy="868430"/>
          </a:xfrm>
          <a:prstGeom prst="rect">
            <a:avLst/>
          </a:prstGeom>
        </p:spPr>
        <p:txBody>
          <a:bodyPr vert="horz" lIns="91440" tIns="45720" rIns="91440" bIns="45720" rtlCol="0" anchor="b">
            <a:normAutofit/>
          </a:bodyPr>
          <a:lstStyle/>
          <a:p>
            <a:r>
              <a:rPr lang="en-US" dirty="0"/>
              <a:t>Click to edit title</a:t>
            </a:r>
          </a:p>
        </p:txBody>
      </p:sp>
      <p:sp>
        <p:nvSpPr>
          <p:cNvPr id="11" name="Slide Number Placeholder 6"/>
          <p:cNvSpPr txBox="1">
            <a:spLocks/>
          </p:cNvSpPr>
          <p:nvPr userDrawn="1"/>
        </p:nvSpPr>
        <p:spPr>
          <a:xfrm>
            <a:off x="10255504" y="6240989"/>
            <a:ext cx="725424" cy="534516"/>
          </a:xfrm>
          <a:prstGeom prst="rect">
            <a:avLst/>
          </a:prstGeom>
        </p:spPr>
        <p:txBody>
          <a:bodyPr vert="horz" lIns="121920" tIns="60960" rIns="121920" bIns="60960" rtlCol="0" anchor="ctr"/>
          <a:lstStyle>
            <a:defPPr>
              <a:defRPr lang="en-US"/>
            </a:defPPr>
            <a:lvl1pPr marL="0" algn="r" defTabSz="685800" rtl="0" eaLnBrk="1" latinLnBrk="0" hangingPunct="1">
              <a:defRPr sz="1000" b="1" i="0" kern="1200">
                <a:solidFill>
                  <a:srgbClr val="828383"/>
                </a:solidFill>
                <a:latin typeface="Museo Slab 900" charset="0"/>
                <a:ea typeface="Museo Slab 900" charset="0"/>
                <a:cs typeface="Museo Slab 900"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915D2C3-7EB9-F849-9C19-1CC92E2870ED}" type="slidenum">
              <a:rPr lang="en-US" sz="1600" b="1" smtClean="0">
                <a:solidFill>
                  <a:srgbClr val="828383"/>
                </a:solidFill>
                <a:latin typeface="Arial" charset="0"/>
                <a:ea typeface="Arial" charset="0"/>
                <a:cs typeface="Arial" charset="0"/>
              </a:rPr>
              <a:pPr/>
              <a:t>‹#›</a:t>
            </a:fld>
            <a:endParaRPr lang="en-US" sz="1600" b="1" dirty="0">
              <a:solidFill>
                <a:srgbClr val="828383"/>
              </a:solidFill>
              <a:latin typeface="Arial" charset="0"/>
              <a:ea typeface="Arial" charset="0"/>
              <a:cs typeface="Arial" charset="0"/>
            </a:endParaRPr>
          </a:p>
        </p:txBody>
      </p:sp>
      <p:pic>
        <p:nvPicPr>
          <p:cNvPr id="16" name="Picture 15" descr="School-of-Management_RGB.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8090" y="-27384"/>
            <a:ext cx="3486864" cy="961893"/>
          </a:xfrm>
          <a:prstGeom prst="rect">
            <a:avLst/>
          </a:prstGeom>
        </p:spPr>
      </p:pic>
      <p:sp>
        <p:nvSpPr>
          <p:cNvPr id="10" name="TextBox 9">
            <a:extLst>
              <a:ext uri="{FF2B5EF4-FFF2-40B4-BE49-F238E27FC236}">
                <a16:creationId xmlns:a16="http://schemas.microsoft.com/office/drawing/2014/main" id="{668555F8-5E95-8940-97D5-33F72FECC90F}"/>
              </a:ext>
            </a:extLst>
          </p:cNvPr>
          <p:cNvSpPr txBox="1"/>
          <p:nvPr userDrawn="1"/>
        </p:nvSpPr>
        <p:spPr>
          <a:xfrm>
            <a:off x="2685020" y="6450081"/>
            <a:ext cx="686328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n-ea"/>
                <a:cs typeface="+mn-cs"/>
              </a:rPr>
              <a:t>© 2020 Mark Hjalmarson – Reproduction of this material is prohibited without the author’s written consent.</a:t>
            </a:r>
          </a:p>
          <a:p>
            <a:endParaRPr lang="en-US" sz="1200" dirty="0"/>
          </a:p>
        </p:txBody>
      </p:sp>
    </p:spTree>
    <p:extLst>
      <p:ext uri="{BB962C8B-B14F-4D97-AF65-F5344CB8AC3E}">
        <p14:creationId xmlns:p14="http://schemas.microsoft.com/office/powerpoint/2010/main" val="538035647"/>
      </p:ext>
    </p:extLst>
  </p:cSld>
  <p:clrMap bg1="lt1" tx1="dk1" bg2="lt2" tx2="dk2" accent1="accent1" accent2="accent2" accent3="accent3" accent4="accent4" accent5="accent5" accent6="accent6" hlink="hlink" folHlink="folHlink"/>
  <p:sldLayoutIdLst>
    <p:sldLayoutId id="2147483908" r:id="rId1"/>
    <p:sldLayoutId id="2147483896" r:id="rId2"/>
    <p:sldLayoutId id="2147483894" r:id="rId3"/>
    <p:sldLayoutId id="2147483909" r:id="rId4"/>
    <p:sldLayoutId id="2147483895" r:id="rId5"/>
    <p:sldLayoutId id="2147483897" r:id="rId6"/>
    <p:sldLayoutId id="2147483907" r:id="rId7"/>
    <p:sldLayoutId id="2147483898" r:id="rId8"/>
    <p:sldLayoutId id="2147483900" r:id="rId9"/>
    <p:sldLayoutId id="2147483906" r:id="rId10"/>
    <p:sldLayoutId id="2147483902" r:id="rId11"/>
  </p:sldLayoutIdLst>
  <p:hf hdr="0" dt="0"/>
  <p:txStyles>
    <p:title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p:titleStyle>
    <p:bodyStyle>
      <a:lvl1pPr marL="228600" indent="-228600" algn="l" defTabSz="914400" rtl="0" eaLnBrk="1" latinLnBrk="0" hangingPunct="1">
        <a:lnSpc>
          <a:spcPct val="90000"/>
        </a:lnSpc>
        <a:spcBef>
          <a:spcPts val="1000"/>
        </a:spcBef>
        <a:buClr>
          <a:srgbClr val="005BBB"/>
        </a:buClr>
        <a:buFont typeface="Arial" panose="020B0604020202020204" pitchFamily="34" charset="0"/>
        <a:buChar char="•"/>
        <a:defRPr sz="2000" kern="1200" baseline="0">
          <a:solidFill>
            <a:srgbClr val="828383"/>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5BBB"/>
        </a:buClr>
        <a:buFont typeface="Arial" panose="020B0604020202020204" pitchFamily="34" charset="0"/>
        <a:buChar char="•"/>
        <a:defRPr sz="2000" kern="1200" baseline="0">
          <a:solidFill>
            <a:srgbClr val="828383"/>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5BBB"/>
        </a:buClr>
        <a:buFont typeface="LucidaGrande" charset="0"/>
        <a:buChar char="-"/>
        <a:defRPr sz="1800" kern="1200" baseline="0">
          <a:solidFill>
            <a:srgbClr val="828383"/>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0">
          <p15:clr>
            <a:srgbClr val="F26B43"/>
          </p15:clr>
        </p15:guide>
        <p15:guide id="2" pos="416">
          <p15:clr>
            <a:srgbClr val="F26B43"/>
          </p15:clr>
        </p15:guide>
        <p15:guide id="3" orient="horz" pos="4016">
          <p15:clr>
            <a:srgbClr val="F26B43"/>
          </p15:clr>
        </p15:guide>
        <p15:guide id="4" pos="7392">
          <p15:clr>
            <a:srgbClr val="F26B43"/>
          </p15:clr>
        </p15:guide>
        <p15:guide id="5" pos="288">
          <p15:clr>
            <a:srgbClr val="F26B43"/>
          </p15:clr>
        </p15:guide>
        <p15:guide id="6" pos="4464">
          <p15:clr>
            <a:srgbClr val="F26B43"/>
          </p15:clr>
        </p15:guide>
        <p15:guide id="7" pos="4704">
          <p15:clr>
            <a:srgbClr val="F26B43"/>
          </p15:clr>
        </p15:guide>
        <p15:guide id="8" pos="4512">
          <p15:clr>
            <a:srgbClr val="F26B43"/>
          </p15:clr>
        </p15:guide>
        <p15:guide id="9" orient="horz" pos="1848">
          <p15:clr>
            <a:srgbClr val="F26B43"/>
          </p15:clr>
        </p15:guide>
        <p15:guide id="10" orient="horz" pos="1896">
          <p15:clr>
            <a:srgbClr val="F26B43"/>
          </p15:clr>
        </p15:guide>
        <p15:guide id="11" orient="horz" pos="2880">
          <p15:clr>
            <a:srgbClr val="F26B43"/>
          </p15:clr>
        </p15:guide>
        <p15:guide id="12" orient="horz" pos="283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2400" dirty="0">
                <a:solidFill>
                  <a:schemeClr val="tx1">
                    <a:lumMod val="50000"/>
                  </a:schemeClr>
                </a:solidFill>
              </a:rPr>
              <a:t>Week 13 – April 26</a:t>
            </a:r>
            <a:r>
              <a:rPr lang="en-US" sz="2400" baseline="30000" dirty="0">
                <a:solidFill>
                  <a:schemeClr val="tx1">
                    <a:lumMod val="50000"/>
                  </a:schemeClr>
                </a:solidFill>
              </a:rPr>
              <a:t>th</a:t>
            </a:r>
            <a:r>
              <a:rPr lang="en-US" sz="2400" dirty="0">
                <a:solidFill>
                  <a:schemeClr val="tx1">
                    <a:lumMod val="50000"/>
                  </a:schemeClr>
                </a:solidFill>
              </a:rPr>
              <a:t> </a:t>
            </a:r>
          </a:p>
        </p:txBody>
      </p:sp>
      <p:sp>
        <p:nvSpPr>
          <p:cNvPr id="3" name="Title 2"/>
          <p:cNvSpPr>
            <a:spLocks noGrp="1"/>
          </p:cNvSpPr>
          <p:nvPr>
            <p:ph type="ctrTitle"/>
          </p:nvPr>
        </p:nvSpPr>
        <p:spPr/>
        <p:txBody>
          <a:bodyPr>
            <a:normAutofit/>
          </a:bodyPr>
          <a:lstStyle/>
          <a:p>
            <a:r>
              <a:rPr lang="en-US" sz="4400" dirty="0"/>
              <a:t>MGS 425 (S1S &amp; S2S)</a:t>
            </a:r>
            <a:br>
              <a:rPr lang="en-US" sz="4400" dirty="0"/>
            </a:br>
            <a:r>
              <a:rPr lang="en-US" sz="4400" dirty="0"/>
              <a:t>Management of it projects</a:t>
            </a:r>
          </a:p>
        </p:txBody>
      </p:sp>
    </p:spTree>
    <p:extLst>
      <p:ext uri="{BB962C8B-B14F-4D97-AF65-F5344CB8AC3E}">
        <p14:creationId xmlns:p14="http://schemas.microsoft.com/office/powerpoint/2010/main" val="1736673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Retrospective – Prework</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37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Select the Exercises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25626"/>
            <a:ext cx="10614586" cy="4371974"/>
          </a:xfrm>
        </p:spPr>
        <p:txBody>
          <a:bodyPr/>
          <a:lstStyle/>
          <a:p>
            <a:pPr marL="342900" indent="-342900">
              <a:lnSpc>
                <a:spcPct val="100000"/>
              </a:lnSpc>
              <a:spcBef>
                <a:spcPts val="400"/>
              </a:spcBef>
              <a:buFont typeface="Arial" panose="020B0604020202020204" pitchFamily="34" charset="0"/>
              <a:buChar char="•"/>
            </a:pPr>
            <a:r>
              <a:rPr lang="en-US" sz="2300" dirty="0"/>
              <a:t>Once we have established the focus and final participants for the upcoming retrospective, we can determine which exercises might help participants to engage, think, explore, and decide together. A typical retrospective includes the following exercises:</a:t>
            </a:r>
          </a:p>
          <a:p>
            <a:pPr marL="800089" lvl="1" indent="-342900">
              <a:lnSpc>
                <a:spcPct val="100000"/>
              </a:lnSpc>
              <a:spcBef>
                <a:spcPts val="400"/>
              </a:spcBef>
              <a:buFont typeface="Arial" panose="020B0604020202020204" pitchFamily="34" charset="0"/>
              <a:buChar char="•"/>
            </a:pPr>
            <a:r>
              <a:rPr lang="en-US" dirty="0"/>
              <a:t>Create and mine a sprint event timeline.</a:t>
            </a:r>
          </a:p>
          <a:p>
            <a:pPr marL="800089" lvl="1" indent="-342900">
              <a:lnSpc>
                <a:spcPct val="100000"/>
              </a:lnSpc>
              <a:spcBef>
                <a:spcPts val="400"/>
              </a:spcBef>
              <a:buFont typeface="Arial" panose="020B0604020202020204" pitchFamily="34" charset="0"/>
              <a:buChar char="•"/>
            </a:pPr>
            <a:r>
              <a:rPr lang="en-US" dirty="0"/>
              <a:t>Brainstorm insights.</a:t>
            </a:r>
          </a:p>
          <a:p>
            <a:pPr marL="800089" lvl="1" indent="-342900">
              <a:lnSpc>
                <a:spcPct val="100000"/>
              </a:lnSpc>
              <a:spcBef>
                <a:spcPts val="400"/>
              </a:spcBef>
              <a:buFont typeface="Arial" panose="020B0604020202020204" pitchFamily="34" charset="0"/>
              <a:buChar char="•"/>
            </a:pPr>
            <a:r>
              <a:rPr lang="en-US" dirty="0"/>
              <a:t>Group and vote on insights.</a:t>
            </a:r>
          </a:p>
          <a:p>
            <a:pPr marL="342900" indent="-342900">
              <a:lnSpc>
                <a:spcPct val="100000"/>
              </a:lnSpc>
              <a:spcBef>
                <a:spcPts val="400"/>
              </a:spcBef>
              <a:buFont typeface="Arial" panose="020B0604020202020204" pitchFamily="34" charset="0"/>
              <a:buChar char="•"/>
            </a:pPr>
            <a:r>
              <a:rPr lang="en-US" sz="2300" dirty="0"/>
              <a:t>However, we might choose to vary these exercises to support a particular focus or set of participants. We might also decide to try new exercises to keep things fresh. See Project Retrospectives (</a:t>
            </a:r>
            <a:r>
              <a:rPr lang="en-US" sz="2300" dirty="0" err="1"/>
              <a:t>Kerth</a:t>
            </a:r>
            <a:r>
              <a:rPr lang="en-US" sz="2300" dirty="0"/>
              <a:t> 2001) and Agile Retrospectives (Derby and Larsen 2006) for additional exercises.</a:t>
            </a:r>
          </a:p>
        </p:txBody>
      </p:sp>
    </p:spTree>
    <p:extLst>
      <p:ext uri="{BB962C8B-B14F-4D97-AF65-F5344CB8AC3E}">
        <p14:creationId xmlns:p14="http://schemas.microsoft.com/office/powerpoint/2010/main" val="683634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Retrospective – Prework</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37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Gather Objective Data</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25626"/>
            <a:ext cx="10614586" cy="4371974"/>
          </a:xfrm>
        </p:spPr>
        <p:txBody>
          <a:bodyPr/>
          <a:lstStyle/>
          <a:p>
            <a:pPr marL="342900" indent="-342900">
              <a:lnSpc>
                <a:spcPct val="100000"/>
              </a:lnSpc>
              <a:spcBef>
                <a:spcPts val="400"/>
              </a:spcBef>
              <a:buFont typeface="Arial" panose="020B0604020202020204" pitchFamily="34" charset="0"/>
              <a:buChar char="•"/>
            </a:pPr>
            <a:r>
              <a:rPr lang="en-US" sz="2300" dirty="0"/>
              <a:t>Because a sprint retrospective is performed in a focused, short period of time (establish a timebox), any legwork to collect needed data should be done before the retrospective begins.</a:t>
            </a:r>
          </a:p>
          <a:p>
            <a:pPr marL="342900" indent="-342900">
              <a:lnSpc>
                <a:spcPct val="100000"/>
              </a:lnSpc>
              <a:spcBef>
                <a:spcPts val="400"/>
              </a:spcBef>
              <a:buFont typeface="Arial" panose="020B0604020202020204" pitchFamily="34" charset="0"/>
              <a:buChar char="•"/>
            </a:pPr>
            <a:r>
              <a:rPr lang="en-US" sz="2300" dirty="0"/>
              <a:t>We know both the focus and the exercise options for the upcoming retrospective, so we should have a good idea of what, if any, objective data should be gathered.</a:t>
            </a:r>
          </a:p>
          <a:p>
            <a:pPr marL="342900" indent="-342900">
              <a:lnSpc>
                <a:spcPct val="100000"/>
              </a:lnSpc>
              <a:spcBef>
                <a:spcPts val="400"/>
              </a:spcBef>
              <a:buFont typeface="Arial" panose="020B0604020202020204" pitchFamily="34" charset="0"/>
              <a:buChar char="•"/>
            </a:pPr>
            <a:r>
              <a:rPr lang="en-US" sz="2300" dirty="0"/>
              <a:t>Objective data is hard data (not opinions), such as what events happened and when, or counts of the number of PBIs that were started but not finished, or the feature burnup chart for the sprint illustrating the flow of completed work. </a:t>
            </a:r>
          </a:p>
          <a:p>
            <a:pPr marL="342900" indent="-342900">
              <a:lnSpc>
                <a:spcPct val="100000"/>
              </a:lnSpc>
              <a:spcBef>
                <a:spcPts val="400"/>
              </a:spcBef>
              <a:buFont typeface="Arial" panose="020B0604020202020204" pitchFamily="34" charset="0"/>
              <a:buChar char="•"/>
            </a:pPr>
            <a:r>
              <a:rPr lang="en-US" sz="2300" dirty="0"/>
              <a:t>At this point we are not organizing or analyzing any data; we are just collecting it so that it is available during the retrospective.</a:t>
            </a:r>
          </a:p>
        </p:txBody>
      </p:sp>
    </p:spTree>
    <p:extLst>
      <p:ext uri="{BB962C8B-B14F-4D97-AF65-F5344CB8AC3E}">
        <p14:creationId xmlns:p14="http://schemas.microsoft.com/office/powerpoint/2010/main" val="3338190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Retrospective – Prework</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37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Structure the Retrospective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25626"/>
            <a:ext cx="10614586" cy="4371974"/>
          </a:xfrm>
        </p:spPr>
        <p:txBody>
          <a:bodyPr/>
          <a:lstStyle/>
          <a:p>
            <a:pPr marL="342900" indent="-342900">
              <a:lnSpc>
                <a:spcPct val="100000"/>
              </a:lnSpc>
              <a:spcBef>
                <a:spcPts val="400"/>
              </a:spcBef>
              <a:buFont typeface="Arial" panose="020B0604020202020204" pitchFamily="34" charset="0"/>
              <a:buChar char="•"/>
            </a:pPr>
            <a:r>
              <a:rPr lang="en-US" sz="2300" dirty="0"/>
              <a:t>Like sprint reviews, retrospectives should occur at the end of each sprint, often immediately following the sprint review, and generally should recur at the same place, day, and time each sprint. </a:t>
            </a:r>
          </a:p>
          <a:p>
            <a:pPr marL="342900" indent="-342900">
              <a:lnSpc>
                <a:spcPct val="100000"/>
              </a:lnSpc>
              <a:spcBef>
                <a:spcPts val="400"/>
              </a:spcBef>
              <a:buFont typeface="Arial" panose="020B0604020202020204" pitchFamily="34" charset="0"/>
              <a:buChar char="•"/>
            </a:pPr>
            <a:r>
              <a:rPr lang="en-US" sz="2300" dirty="0"/>
              <a:t>Although the ScrumMaster will often act as and can be quite effective as the facilitator for the sprint retrospective, any capable team member can fulfill the role of retrospective facilitator.</a:t>
            </a:r>
          </a:p>
          <a:p>
            <a:pPr marL="342900" indent="-342900">
              <a:lnSpc>
                <a:spcPct val="100000"/>
              </a:lnSpc>
              <a:spcBef>
                <a:spcPts val="400"/>
              </a:spcBef>
              <a:buFont typeface="Arial" panose="020B0604020202020204" pitchFamily="34" charset="0"/>
              <a:buChar char="•"/>
            </a:pPr>
            <a:r>
              <a:rPr lang="en-US" sz="2300" dirty="0"/>
              <a:t>There are also times when bringing in a skilled, neutral, outside facilitator might be the best solution to help team members either get started doing retrospectives or to assist them through a particularly difficult or sensitive retrospective where a closely aligned, internal facilitator may be far less successful. </a:t>
            </a:r>
          </a:p>
        </p:txBody>
      </p:sp>
    </p:spTree>
    <p:extLst>
      <p:ext uri="{BB962C8B-B14F-4D97-AF65-F5344CB8AC3E}">
        <p14:creationId xmlns:p14="http://schemas.microsoft.com/office/powerpoint/2010/main" val="4082886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Retrospective – Approach</a:t>
            </a:r>
          </a:p>
        </p:txBody>
      </p:sp>
      <p:pic>
        <p:nvPicPr>
          <p:cNvPr id="7" name="Picture 6">
            <a:extLst>
              <a:ext uri="{FF2B5EF4-FFF2-40B4-BE49-F238E27FC236}">
                <a16:creationId xmlns:a16="http://schemas.microsoft.com/office/drawing/2014/main" id="{19C732CF-CC73-0642-9595-F262041D0E9E}"/>
              </a:ext>
            </a:extLst>
          </p:cNvPr>
          <p:cNvPicPr>
            <a:picLocks noChangeAspect="1"/>
          </p:cNvPicPr>
          <p:nvPr/>
        </p:nvPicPr>
        <p:blipFill>
          <a:blip r:embed="rId3"/>
          <a:stretch>
            <a:fillRect/>
          </a:stretch>
        </p:blipFill>
        <p:spPr>
          <a:xfrm>
            <a:off x="1863327" y="1700785"/>
            <a:ext cx="8465346" cy="4334702"/>
          </a:xfrm>
          <a:prstGeom prst="rect">
            <a:avLst/>
          </a:prstGeom>
        </p:spPr>
      </p:pic>
      <p:pic>
        <p:nvPicPr>
          <p:cNvPr id="8" name="Picture 7">
            <a:extLst>
              <a:ext uri="{FF2B5EF4-FFF2-40B4-BE49-F238E27FC236}">
                <a16:creationId xmlns:a16="http://schemas.microsoft.com/office/drawing/2014/main" id="{EE085E86-43D0-0B48-B72C-56C76DEFE798}"/>
              </a:ext>
            </a:extLst>
          </p:cNvPr>
          <p:cNvPicPr>
            <a:picLocks noChangeAspect="1"/>
          </p:cNvPicPr>
          <p:nvPr/>
        </p:nvPicPr>
        <p:blipFill>
          <a:blip r:embed="rId4"/>
          <a:stretch>
            <a:fillRect/>
          </a:stretch>
        </p:blipFill>
        <p:spPr>
          <a:xfrm>
            <a:off x="2368550" y="1088145"/>
            <a:ext cx="7960123" cy="500052"/>
          </a:xfrm>
          <a:prstGeom prst="rect">
            <a:avLst/>
          </a:prstGeom>
        </p:spPr>
      </p:pic>
    </p:spTree>
    <p:extLst>
      <p:ext uri="{BB962C8B-B14F-4D97-AF65-F5344CB8AC3E}">
        <p14:creationId xmlns:p14="http://schemas.microsoft.com/office/powerpoint/2010/main" val="3097706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Retrospective – Approach</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37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Approach</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25626"/>
            <a:ext cx="10614586" cy="4371974"/>
          </a:xfrm>
        </p:spPr>
        <p:txBody>
          <a:bodyPr/>
          <a:lstStyle/>
          <a:p>
            <a:pPr marL="342900" indent="-342900">
              <a:lnSpc>
                <a:spcPct val="100000"/>
              </a:lnSpc>
              <a:spcBef>
                <a:spcPts val="400"/>
              </a:spcBef>
              <a:buFont typeface="Arial" panose="020B0604020202020204" pitchFamily="34" charset="0"/>
              <a:buChar char="•"/>
            </a:pPr>
            <a:r>
              <a:rPr lang="en-US" sz="2300" dirty="0"/>
              <a:t>While many retrospective approaches exist, most seek to answer the following questions:</a:t>
            </a:r>
          </a:p>
          <a:p>
            <a:pPr marL="800089" lvl="1" indent="-342900">
              <a:lnSpc>
                <a:spcPct val="100000"/>
              </a:lnSpc>
              <a:spcBef>
                <a:spcPts val="400"/>
              </a:spcBef>
              <a:buFont typeface="Arial" panose="020B0604020202020204" pitchFamily="34" charset="0"/>
              <a:buChar char="•"/>
            </a:pPr>
            <a:r>
              <a:rPr lang="en-US" dirty="0"/>
              <a:t>What worked well this sprint that we want to continue doing?</a:t>
            </a:r>
          </a:p>
          <a:p>
            <a:pPr marL="800089" lvl="1" indent="-342900">
              <a:lnSpc>
                <a:spcPct val="100000"/>
              </a:lnSpc>
              <a:spcBef>
                <a:spcPts val="400"/>
              </a:spcBef>
              <a:buFont typeface="Arial" panose="020B0604020202020204" pitchFamily="34" charset="0"/>
              <a:buChar char="•"/>
            </a:pPr>
            <a:r>
              <a:rPr lang="en-US" dirty="0"/>
              <a:t>What didn’t work well this sprint that we should stop doing?</a:t>
            </a:r>
          </a:p>
          <a:p>
            <a:pPr marL="800089" lvl="1" indent="-342900">
              <a:lnSpc>
                <a:spcPct val="100000"/>
              </a:lnSpc>
              <a:spcBef>
                <a:spcPts val="400"/>
              </a:spcBef>
              <a:buFont typeface="Arial" panose="020B0604020202020204" pitchFamily="34" charset="0"/>
              <a:buChar char="•"/>
            </a:pPr>
            <a:r>
              <a:rPr lang="en-US" dirty="0"/>
              <a:t>What should we start doing or improve?</a:t>
            </a:r>
          </a:p>
          <a:p>
            <a:pPr marL="342900" indent="-342900">
              <a:lnSpc>
                <a:spcPct val="100000"/>
              </a:lnSpc>
              <a:spcBef>
                <a:spcPts val="400"/>
              </a:spcBef>
              <a:buFont typeface="Arial" panose="020B0604020202020204" pitchFamily="34" charset="0"/>
              <a:buChar char="•"/>
            </a:pPr>
            <a:r>
              <a:rPr lang="en-US" sz="2300" dirty="0"/>
              <a:t>An approach (similar to one described by Derby and Larsen 2006) that may be useful is to set the atmosphere for the retrospective, create a shared context among the participants, identify insights that can lead to improvements, determine concrete improvement actions to take during the next sprint, and close the retrospective. </a:t>
            </a:r>
          </a:p>
        </p:txBody>
      </p:sp>
    </p:spTree>
    <p:extLst>
      <p:ext uri="{BB962C8B-B14F-4D97-AF65-F5344CB8AC3E}">
        <p14:creationId xmlns:p14="http://schemas.microsoft.com/office/powerpoint/2010/main" val="359991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Retrospective – Approach</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37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Set the Atmosphere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25626"/>
            <a:ext cx="10614586" cy="4371974"/>
          </a:xfrm>
        </p:spPr>
        <p:txBody>
          <a:bodyPr/>
          <a:lstStyle/>
          <a:p>
            <a:pPr marL="342900" indent="-342900">
              <a:lnSpc>
                <a:spcPct val="100000"/>
              </a:lnSpc>
              <a:spcBef>
                <a:spcPts val="400"/>
              </a:spcBef>
              <a:buFont typeface="Arial" panose="020B0604020202020204" pitchFamily="34" charset="0"/>
              <a:buChar char="•"/>
            </a:pPr>
            <a:r>
              <a:rPr lang="en-US" sz="2300" dirty="0"/>
              <a:t>During a retrospective, people are being asked to analyze the behavior and performance of their team and to make specific recommendations for how the team can improve itself. </a:t>
            </a:r>
          </a:p>
          <a:p>
            <a:pPr marL="342900" indent="-342900">
              <a:lnSpc>
                <a:spcPct val="100000"/>
              </a:lnSpc>
              <a:spcBef>
                <a:spcPts val="400"/>
              </a:spcBef>
              <a:buFont typeface="Arial" panose="020B0604020202020204" pitchFamily="34" charset="0"/>
              <a:buChar char="•"/>
            </a:pPr>
            <a:r>
              <a:rPr lang="en-US" sz="2300" dirty="0"/>
              <a:t>Putting the team (and by extension oneself) under a microscope can be an uncomfortable experience. </a:t>
            </a:r>
          </a:p>
          <a:p>
            <a:pPr marL="342900" indent="-342900">
              <a:lnSpc>
                <a:spcPct val="100000"/>
              </a:lnSpc>
              <a:spcBef>
                <a:spcPts val="400"/>
              </a:spcBef>
              <a:buFont typeface="Arial" panose="020B0604020202020204" pitchFamily="34" charset="0"/>
              <a:buChar char="•"/>
            </a:pPr>
            <a:r>
              <a:rPr lang="en-US" sz="2300" dirty="0"/>
              <a:t>So, a good way to start the retrospective is to establish an atmosphere that makes people feel comfortable participating.</a:t>
            </a:r>
          </a:p>
          <a:p>
            <a:pPr marL="342900" indent="-342900">
              <a:lnSpc>
                <a:spcPct val="100000"/>
              </a:lnSpc>
              <a:spcBef>
                <a:spcPts val="400"/>
              </a:spcBef>
              <a:buFont typeface="Arial" panose="020B0604020202020204" pitchFamily="34" charset="0"/>
              <a:buChar char="•"/>
            </a:pPr>
            <a:r>
              <a:rPr lang="en-US" sz="2300" dirty="0"/>
              <a:t>People must feel it is safe to express their opinions without fear of retribution.</a:t>
            </a:r>
          </a:p>
        </p:txBody>
      </p:sp>
    </p:spTree>
    <p:extLst>
      <p:ext uri="{BB962C8B-B14F-4D97-AF65-F5344CB8AC3E}">
        <p14:creationId xmlns:p14="http://schemas.microsoft.com/office/powerpoint/2010/main" val="1901112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Retrospective – Approach</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37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Set the Atmosphere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25626"/>
            <a:ext cx="10614586" cy="4371974"/>
          </a:xfrm>
        </p:spPr>
        <p:txBody>
          <a:bodyPr/>
          <a:lstStyle/>
          <a:p>
            <a:pPr marL="342900" indent="-342900">
              <a:lnSpc>
                <a:spcPct val="100000"/>
              </a:lnSpc>
              <a:spcBef>
                <a:spcPts val="400"/>
              </a:spcBef>
              <a:buFont typeface="Arial" panose="020B0604020202020204" pitchFamily="34" charset="0"/>
              <a:buChar char="•"/>
            </a:pPr>
            <a:r>
              <a:rPr lang="en-US" sz="2300" dirty="0"/>
              <a:t>Teams should have established ground rules, or a working agreement, which make it clear that expressing opinions and airing dirty laundry are safe things to do. </a:t>
            </a:r>
          </a:p>
          <a:p>
            <a:pPr marL="342900" indent="-342900">
              <a:lnSpc>
                <a:spcPct val="100000"/>
              </a:lnSpc>
              <a:spcBef>
                <a:spcPts val="400"/>
              </a:spcBef>
              <a:buFont typeface="Arial" panose="020B0604020202020204" pitchFamily="34" charset="0"/>
              <a:buChar char="•"/>
            </a:pPr>
            <a:r>
              <a:rPr lang="en-US" sz="2300" dirty="0"/>
              <a:t>It is helpful for the ground rules to make clear that the focus is on the organizational system and process, not the individuals, thus making it safe to explore what went wrong.</a:t>
            </a:r>
          </a:p>
          <a:p>
            <a:pPr marL="342900" indent="-342900">
              <a:lnSpc>
                <a:spcPct val="100000"/>
              </a:lnSpc>
              <a:spcBef>
                <a:spcPts val="400"/>
              </a:spcBef>
              <a:buFont typeface="Arial" panose="020B0604020202020204" pitchFamily="34" charset="0"/>
              <a:buChar char="•"/>
            </a:pPr>
            <a:r>
              <a:rPr lang="en-US" sz="2300" dirty="0"/>
              <a:t>There will be times when problems are people problems; the retrospective is not the place to solve them. The retrospective is about improving the Scrum team’s process, not about assigning blame or reprimanding individual behavior. </a:t>
            </a:r>
          </a:p>
          <a:p>
            <a:pPr marL="342900" indent="-342900">
              <a:lnSpc>
                <a:spcPct val="100000"/>
              </a:lnSpc>
              <a:spcBef>
                <a:spcPts val="400"/>
              </a:spcBef>
              <a:buFont typeface="Arial" panose="020B0604020202020204" pitchFamily="34" charset="0"/>
              <a:buChar char="•"/>
            </a:pPr>
            <a:r>
              <a:rPr lang="en-US" sz="2300" dirty="0"/>
              <a:t>When setting the atmosphere, ensure that the ground rules reinforce the concept of a blame-free environment.</a:t>
            </a:r>
          </a:p>
        </p:txBody>
      </p:sp>
    </p:spTree>
    <p:extLst>
      <p:ext uri="{BB962C8B-B14F-4D97-AF65-F5344CB8AC3E}">
        <p14:creationId xmlns:p14="http://schemas.microsoft.com/office/powerpoint/2010/main" val="1891337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Retrospective – Approach</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37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Share Context</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25626"/>
            <a:ext cx="10614586" cy="4371974"/>
          </a:xfrm>
        </p:spPr>
        <p:txBody>
          <a:bodyPr/>
          <a:lstStyle/>
          <a:p>
            <a:pPr marL="342900" indent="-342900">
              <a:lnSpc>
                <a:spcPct val="100000"/>
              </a:lnSpc>
              <a:spcBef>
                <a:spcPts val="400"/>
              </a:spcBef>
              <a:buFont typeface="Arial" panose="020B0604020202020204" pitchFamily="34" charset="0"/>
              <a:buChar char="•"/>
            </a:pPr>
            <a:r>
              <a:rPr lang="en-US" sz="2300" dirty="0"/>
              <a:t>A group of people can all experience the same event and yet interpret it quite differently. To successfully inspect the current sprint, it is important to get everyone on the same page so that they have a shared context.</a:t>
            </a:r>
          </a:p>
          <a:p>
            <a:pPr marL="342900" indent="-342900">
              <a:lnSpc>
                <a:spcPct val="100000"/>
              </a:lnSpc>
              <a:spcBef>
                <a:spcPts val="400"/>
              </a:spcBef>
              <a:buFont typeface="Arial" panose="020B0604020202020204" pitchFamily="34" charset="0"/>
              <a:buChar char="•"/>
            </a:pPr>
            <a:r>
              <a:rPr lang="en-US" sz="2300" dirty="0"/>
              <a:t>To establish a shared context the participants must align their diverse individual perspectives into a shared team perspective.</a:t>
            </a:r>
          </a:p>
          <a:p>
            <a:pPr marL="342900" indent="-342900">
              <a:lnSpc>
                <a:spcPct val="100000"/>
              </a:lnSpc>
              <a:spcBef>
                <a:spcPts val="400"/>
              </a:spcBef>
              <a:buFont typeface="Arial" panose="020B0604020202020204" pitchFamily="34" charset="0"/>
              <a:buChar char="•"/>
            </a:pPr>
            <a:r>
              <a:rPr lang="en-US" sz="2300" dirty="0"/>
              <a:t>When establishing a shared context, therefore, it’s imperative to first ground the retrospective in an objective, big-picture view of the sprint. </a:t>
            </a:r>
          </a:p>
          <a:p>
            <a:pPr marL="342900" indent="-342900">
              <a:lnSpc>
                <a:spcPct val="100000"/>
              </a:lnSpc>
              <a:spcBef>
                <a:spcPts val="400"/>
              </a:spcBef>
              <a:buFont typeface="Arial" panose="020B0604020202020204" pitchFamily="34" charset="0"/>
              <a:buChar char="•"/>
            </a:pPr>
            <a:r>
              <a:rPr lang="en-US" sz="2300" dirty="0"/>
              <a:t>After getting everyone in a talking mood, share objective data, such as committed PBIs, PBIs completed, number of defects, and so on. </a:t>
            </a:r>
          </a:p>
          <a:p>
            <a:pPr marL="342900" indent="-342900">
              <a:lnSpc>
                <a:spcPct val="100000"/>
              </a:lnSpc>
              <a:spcBef>
                <a:spcPts val="400"/>
              </a:spcBef>
              <a:buFont typeface="Arial" panose="020B0604020202020204" pitchFamily="34" charset="0"/>
              <a:buChar char="•"/>
            </a:pPr>
            <a:r>
              <a:rPr lang="en-US" sz="2300" dirty="0"/>
              <a:t>Two of the most common ways to develop a shared context are an event timeline and an emotions seismograph.</a:t>
            </a:r>
          </a:p>
        </p:txBody>
      </p:sp>
    </p:spTree>
    <p:extLst>
      <p:ext uri="{BB962C8B-B14F-4D97-AF65-F5344CB8AC3E}">
        <p14:creationId xmlns:p14="http://schemas.microsoft.com/office/powerpoint/2010/main" val="2811454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Retrospective – Approach</a:t>
            </a:r>
          </a:p>
        </p:txBody>
      </p:sp>
      <p:pic>
        <p:nvPicPr>
          <p:cNvPr id="7" name="Picture 6">
            <a:extLst>
              <a:ext uri="{FF2B5EF4-FFF2-40B4-BE49-F238E27FC236}">
                <a16:creationId xmlns:a16="http://schemas.microsoft.com/office/drawing/2014/main" id="{EDA114F1-AE7D-C242-BD8F-813DF0D3BF50}"/>
              </a:ext>
            </a:extLst>
          </p:cNvPr>
          <p:cNvPicPr>
            <a:picLocks noChangeAspect="1"/>
          </p:cNvPicPr>
          <p:nvPr/>
        </p:nvPicPr>
        <p:blipFill>
          <a:blip r:embed="rId3"/>
          <a:stretch>
            <a:fillRect/>
          </a:stretch>
        </p:blipFill>
        <p:spPr>
          <a:xfrm>
            <a:off x="1577055" y="1168399"/>
            <a:ext cx="9037889" cy="4330793"/>
          </a:xfrm>
          <a:prstGeom prst="rect">
            <a:avLst/>
          </a:prstGeom>
        </p:spPr>
      </p:pic>
    </p:spTree>
    <p:extLst>
      <p:ext uri="{BB962C8B-B14F-4D97-AF65-F5344CB8AC3E}">
        <p14:creationId xmlns:p14="http://schemas.microsoft.com/office/powerpoint/2010/main" val="909492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Retrospective – Approach</a:t>
            </a:r>
          </a:p>
        </p:txBody>
      </p:sp>
      <p:pic>
        <p:nvPicPr>
          <p:cNvPr id="2" name="Picture 1">
            <a:extLst>
              <a:ext uri="{FF2B5EF4-FFF2-40B4-BE49-F238E27FC236}">
                <a16:creationId xmlns:a16="http://schemas.microsoft.com/office/drawing/2014/main" id="{9728CEB9-F341-C740-BC7F-3A8E314212E3}"/>
              </a:ext>
            </a:extLst>
          </p:cNvPr>
          <p:cNvPicPr>
            <a:picLocks noChangeAspect="1"/>
          </p:cNvPicPr>
          <p:nvPr/>
        </p:nvPicPr>
        <p:blipFill>
          <a:blip r:embed="rId3"/>
          <a:stretch>
            <a:fillRect/>
          </a:stretch>
        </p:blipFill>
        <p:spPr>
          <a:xfrm>
            <a:off x="1377950" y="1240314"/>
            <a:ext cx="9436100" cy="4811101"/>
          </a:xfrm>
          <a:prstGeom prst="rect">
            <a:avLst/>
          </a:prstGeom>
        </p:spPr>
      </p:pic>
    </p:spTree>
    <p:extLst>
      <p:ext uri="{BB962C8B-B14F-4D97-AF65-F5344CB8AC3E}">
        <p14:creationId xmlns:p14="http://schemas.microsoft.com/office/powerpoint/2010/main" val="2620697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69467" y="2369126"/>
            <a:ext cx="10347915" cy="3699155"/>
          </a:xfrm>
        </p:spPr>
        <p:txBody>
          <a:bodyPr/>
          <a:lstStyle/>
          <a:p>
            <a:pPr marL="285750" indent="-285750">
              <a:buFont typeface="Arial" panose="020B0604020202020204" pitchFamily="34" charset="0"/>
              <a:buChar char="•"/>
            </a:pPr>
            <a:r>
              <a:rPr lang="en-US" sz="2400" dirty="0"/>
              <a:t>Chapter 22 – Sprint Retrospective</a:t>
            </a:r>
          </a:p>
          <a:p>
            <a:pPr marL="285750" indent="-285750">
              <a:buFont typeface="Arial" panose="020B0604020202020204" pitchFamily="34" charset="0"/>
              <a:buChar char="•"/>
            </a:pPr>
            <a:r>
              <a:rPr lang="en-US" sz="2400" dirty="0"/>
              <a:t>Chapter 23 – The Path Forward</a:t>
            </a:r>
          </a:p>
          <a:p>
            <a:pPr marL="285750" indent="-285750">
              <a:buFont typeface="Arial" panose="020B0604020202020204" pitchFamily="34" charset="0"/>
              <a:buChar char="•"/>
            </a:pPr>
            <a:r>
              <a:rPr lang="en-US" sz="2400" dirty="0"/>
              <a:t>Final Assignment in </a:t>
            </a:r>
            <a:r>
              <a:rPr lang="en-US" sz="2400" dirty="0" err="1"/>
              <a:t>TopHat</a:t>
            </a:r>
            <a:r>
              <a:rPr lang="en-US" sz="2400" dirty="0"/>
              <a:t> is due on Sunday, May 2</a:t>
            </a:r>
            <a:r>
              <a:rPr lang="en-US" sz="2400" baseline="30000" dirty="0"/>
              <a:t>nd</a:t>
            </a:r>
            <a:r>
              <a:rPr lang="en-US" sz="2400" dirty="0"/>
              <a:t> by 11:59 pm</a:t>
            </a:r>
          </a:p>
          <a:p>
            <a:pPr marL="285750" indent="-285750">
              <a:buFont typeface="Arial" panose="020B0604020202020204" pitchFamily="34" charset="0"/>
              <a:buChar char="•"/>
            </a:pPr>
            <a:r>
              <a:rPr lang="en-US" sz="2400" dirty="0"/>
              <a:t>Class time next week will be used as open office hours to discuss last minute questions or concerns regarding the final term paper.</a:t>
            </a:r>
          </a:p>
          <a:p>
            <a:pPr marL="285750" indent="-285750">
              <a:buFont typeface="Arial" panose="020B0604020202020204" pitchFamily="34" charset="0"/>
              <a:buChar char="•"/>
            </a:pPr>
            <a:r>
              <a:rPr lang="en-US" sz="2400" dirty="0"/>
              <a:t>Final term paper deliverable is to be submitted in </a:t>
            </a:r>
            <a:r>
              <a:rPr lang="en-US" sz="2400" dirty="0" err="1"/>
              <a:t>UBlearns</a:t>
            </a:r>
            <a:r>
              <a:rPr lang="en-US" sz="2400" dirty="0"/>
              <a:t> by Friday, May 7</a:t>
            </a:r>
            <a:r>
              <a:rPr lang="en-US" sz="2400" baseline="30000" dirty="0"/>
              <a:t>th</a:t>
            </a:r>
            <a:r>
              <a:rPr lang="en-US" sz="2400" dirty="0"/>
              <a:t> at 11:59 pm.</a:t>
            </a:r>
          </a:p>
          <a:p>
            <a:pPr marL="742939" lvl="1" indent="-285750">
              <a:buFont typeface="Arial" panose="020B0604020202020204" pitchFamily="34" charset="0"/>
              <a:buChar char="•"/>
            </a:pPr>
            <a:r>
              <a:rPr lang="en-US" dirty="0"/>
              <a:t>See assignment detail and video for additional information.</a:t>
            </a:r>
          </a:p>
          <a:p>
            <a:endParaRPr lang="en-US" sz="2400" dirty="0"/>
          </a:p>
        </p:txBody>
      </p:sp>
      <p:sp>
        <p:nvSpPr>
          <p:cNvPr id="3" name="Title 2"/>
          <p:cNvSpPr>
            <a:spLocks noGrp="1"/>
          </p:cNvSpPr>
          <p:nvPr>
            <p:ph type="title"/>
          </p:nvPr>
        </p:nvSpPr>
        <p:spPr>
          <a:xfrm>
            <a:off x="569468" y="1320800"/>
            <a:ext cx="10515600" cy="716084"/>
          </a:xfrm>
        </p:spPr>
        <p:txBody>
          <a:bodyPr/>
          <a:lstStyle/>
          <a:p>
            <a:r>
              <a:rPr lang="en-US" dirty="0"/>
              <a:t>Agenda</a:t>
            </a:r>
          </a:p>
        </p:txBody>
      </p:sp>
    </p:spTree>
    <p:extLst>
      <p:ext uri="{BB962C8B-B14F-4D97-AF65-F5344CB8AC3E}">
        <p14:creationId xmlns:p14="http://schemas.microsoft.com/office/powerpoint/2010/main" val="438157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Retrospective – Approach</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37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Identify Insights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25626"/>
            <a:ext cx="10614586" cy="4371974"/>
          </a:xfrm>
        </p:spPr>
        <p:txBody>
          <a:bodyPr/>
          <a:lstStyle/>
          <a:p>
            <a:pPr marL="342900" indent="-342900">
              <a:lnSpc>
                <a:spcPct val="100000"/>
              </a:lnSpc>
              <a:spcBef>
                <a:spcPts val="400"/>
              </a:spcBef>
              <a:buFont typeface="Arial" panose="020B0604020202020204" pitchFamily="34" charset="0"/>
              <a:buChar char="•"/>
            </a:pPr>
            <a:r>
              <a:rPr lang="en-US" sz="2300" dirty="0"/>
              <a:t>Once a shared context has been established, the participants can thoughtfully examine, understand, and interpret the data to identify process improvement insights. </a:t>
            </a:r>
          </a:p>
          <a:p>
            <a:pPr marL="342900" indent="-342900">
              <a:lnSpc>
                <a:spcPct val="100000"/>
              </a:lnSpc>
              <a:spcBef>
                <a:spcPts val="400"/>
              </a:spcBef>
              <a:buFont typeface="Arial" panose="020B0604020202020204" pitchFamily="34" charset="0"/>
              <a:buChar char="•"/>
            </a:pPr>
            <a:r>
              <a:rPr lang="en-US" sz="2300" dirty="0"/>
              <a:t>The participants should start by mining the shared context data. For example, they could look at their event timeline and emotions seismograph and ask the following questions to help uncover insights:</a:t>
            </a:r>
          </a:p>
          <a:p>
            <a:pPr marL="800089" lvl="1" indent="-342900">
              <a:lnSpc>
                <a:spcPct val="100000"/>
              </a:lnSpc>
              <a:spcBef>
                <a:spcPts val="400"/>
              </a:spcBef>
              <a:buFont typeface="Arial" panose="020B0604020202020204" pitchFamily="34" charset="0"/>
              <a:buChar char="•"/>
            </a:pPr>
            <a:r>
              <a:rPr lang="en-US" dirty="0"/>
              <a:t>What worked well?</a:t>
            </a:r>
          </a:p>
          <a:p>
            <a:pPr marL="800089" lvl="1" indent="-342900">
              <a:lnSpc>
                <a:spcPct val="100000"/>
              </a:lnSpc>
              <a:spcBef>
                <a:spcPts val="400"/>
              </a:spcBef>
              <a:buFont typeface="Arial" panose="020B0604020202020204" pitchFamily="34" charset="0"/>
              <a:buChar char="•"/>
            </a:pPr>
            <a:r>
              <a:rPr lang="en-US" dirty="0"/>
              <a:t>What didn’t work well?</a:t>
            </a:r>
          </a:p>
          <a:p>
            <a:pPr marL="800089" lvl="1" indent="-342900">
              <a:lnSpc>
                <a:spcPct val="100000"/>
              </a:lnSpc>
              <a:spcBef>
                <a:spcPts val="400"/>
              </a:spcBef>
              <a:buFont typeface="Arial" panose="020B0604020202020204" pitchFamily="34" charset="0"/>
              <a:buChar char="•"/>
            </a:pPr>
            <a:r>
              <a:rPr lang="en-US" dirty="0"/>
              <a:t>Where are some opportunities to do things differently?</a:t>
            </a:r>
          </a:p>
          <a:p>
            <a:pPr marL="342900" indent="-342900">
              <a:lnSpc>
                <a:spcPct val="100000"/>
              </a:lnSpc>
              <a:spcBef>
                <a:spcPts val="400"/>
              </a:spcBef>
              <a:buFont typeface="Arial" panose="020B0604020202020204" pitchFamily="34" charset="0"/>
              <a:buChar char="•"/>
            </a:pPr>
            <a:r>
              <a:rPr lang="en-US" sz="2300" dirty="0"/>
              <a:t>Frequently participants are asked to brainstorm insights and then capture them on cards and place them on a shared wall or other surface so that everyone can see them.</a:t>
            </a:r>
          </a:p>
        </p:txBody>
      </p:sp>
    </p:spTree>
    <p:extLst>
      <p:ext uri="{BB962C8B-B14F-4D97-AF65-F5344CB8AC3E}">
        <p14:creationId xmlns:p14="http://schemas.microsoft.com/office/powerpoint/2010/main" val="1294278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Retrospective – Approach/Insights</a:t>
            </a:r>
          </a:p>
        </p:txBody>
      </p:sp>
      <p:pic>
        <p:nvPicPr>
          <p:cNvPr id="4" name="Picture 3">
            <a:extLst>
              <a:ext uri="{FF2B5EF4-FFF2-40B4-BE49-F238E27FC236}">
                <a16:creationId xmlns:a16="http://schemas.microsoft.com/office/drawing/2014/main" id="{27D51EDD-C08C-1348-BD7A-0FC57B178379}"/>
              </a:ext>
            </a:extLst>
          </p:cNvPr>
          <p:cNvPicPr>
            <a:picLocks noChangeAspect="1"/>
          </p:cNvPicPr>
          <p:nvPr/>
        </p:nvPicPr>
        <p:blipFill>
          <a:blip r:embed="rId3"/>
          <a:stretch>
            <a:fillRect/>
          </a:stretch>
        </p:blipFill>
        <p:spPr>
          <a:xfrm>
            <a:off x="1432580" y="1199858"/>
            <a:ext cx="3974811" cy="2387600"/>
          </a:xfrm>
          <a:prstGeom prst="rect">
            <a:avLst/>
          </a:prstGeom>
        </p:spPr>
      </p:pic>
      <p:pic>
        <p:nvPicPr>
          <p:cNvPr id="5" name="Picture 4">
            <a:extLst>
              <a:ext uri="{FF2B5EF4-FFF2-40B4-BE49-F238E27FC236}">
                <a16:creationId xmlns:a16="http://schemas.microsoft.com/office/drawing/2014/main" id="{035E923A-88C6-9C4E-8F18-B605524E7424}"/>
              </a:ext>
            </a:extLst>
          </p:cNvPr>
          <p:cNvPicPr>
            <a:picLocks noChangeAspect="1"/>
          </p:cNvPicPr>
          <p:nvPr/>
        </p:nvPicPr>
        <p:blipFill>
          <a:blip r:embed="rId4"/>
          <a:stretch>
            <a:fillRect/>
          </a:stretch>
        </p:blipFill>
        <p:spPr>
          <a:xfrm>
            <a:off x="692150" y="3987528"/>
            <a:ext cx="5007341" cy="2247900"/>
          </a:xfrm>
          <a:prstGeom prst="rect">
            <a:avLst/>
          </a:prstGeom>
        </p:spPr>
      </p:pic>
      <p:pic>
        <p:nvPicPr>
          <p:cNvPr id="6" name="Picture 5">
            <a:extLst>
              <a:ext uri="{FF2B5EF4-FFF2-40B4-BE49-F238E27FC236}">
                <a16:creationId xmlns:a16="http://schemas.microsoft.com/office/drawing/2014/main" id="{2428BDF8-3172-D04A-8184-49CE1843AB01}"/>
              </a:ext>
            </a:extLst>
          </p:cNvPr>
          <p:cNvPicPr>
            <a:picLocks noChangeAspect="1"/>
          </p:cNvPicPr>
          <p:nvPr/>
        </p:nvPicPr>
        <p:blipFill>
          <a:blip r:embed="rId5"/>
          <a:stretch>
            <a:fillRect/>
          </a:stretch>
        </p:blipFill>
        <p:spPr>
          <a:xfrm>
            <a:off x="6191539" y="1199858"/>
            <a:ext cx="4908550" cy="2394242"/>
          </a:xfrm>
          <a:prstGeom prst="rect">
            <a:avLst/>
          </a:prstGeom>
        </p:spPr>
      </p:pic>
      <p:pic>
        <p:nvPicPr>
          <p:cNvPr id="7" name="Picture 6">
            <a:extLst>
              <a:ext uri="{FF2B5EF4-FFF2-40B4-BE49-F238E27FC236}">
                <a16:creationId xmlns:a16="http://schemas.microsoft.com/office/drawing/2014/main" id="{15C9DDCD-45B7-BF45-8279-8F05821147EB}"/>
              </a:ext>
            </a:extLst>
          </p:cNvPr>
          <p:cNvPicPr>
            <a:picLocks noChangeAspect="1"/>
          </p:cNvPicPr>
          <p:nvPr/>
        </p:nvPicPr>
        <p:blipFill>
          <a:blip r:embed="rId6"/>
          <a:stretch>
            <a:fillRect/>
          </a:stretch>
        </p:blipFill>
        <p:spPr>
          <a:xfrm>
            <a:off x="6492511" y="3987528"/>
            <a:ext cx="4908550" cy="2245926"/>
          </a:xfrm>
          <a:prstGeom prst="rect">
            <a:avLst/>
          </a:prstGeom>
        </p:spPr>
      </p:pic>
    </p:spTree>
    <p:extLst>
      <p:ext uri="{BB962C8B-B14F-4D97-AF65-F5344CB8AC3E}">
        <p14:creationId xmlns:p14="http://schemas.microsoft.com/office/powerpoint/2010/main" val="2740181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Retrospective – Approach/Insights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37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Decide on Actions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25626"/>
            <a:ext cx="10614586" cy="4371974"/>
          </a:xfrm>
        </p:spPr>
        <p:txBody>
          <a:bodyPr/>
          <a:lstStyle/>
          <a:p>
            <a:pPr marL="342900" indent="-342900">
              <a:lnSpc>
                <a:spcPct val="100000"/>
              </a:lnSpc>
              <a:spcBef>
                <a:spcPts val="400"/>
              </a:spcBef>
              <a:buFont typeface="Arial" panose="020B0604020202020204" pitchFamily="34" charset="0"/>
              <a:buChar char="•"/>
            </a:pPr>
            <a:r>
              <a:rPr lang="en-US" sz="2300" dirty="0"/>
              <a:t>At this point we have prioritized our insights and have some idea of the capacity we have to work on them. </a:t>
            </a:r>
          </a:p>
          <a:p>
            <a:pPr marL="342900" indent="-342900">
              <a:lnSpc>
                <a:spcPct val="100000"/>
              </a:lnSpc>
              <a:spcBef>
                <a:spcPts val="400"/>
              </a:spcBef>
              <a:buFont typeface="Arial" panose="020B0604020202020204" pitchFamily="34" charset="0"/>
              <a:buChar char="•"/>
            </a:pPr>
            <a:r>
              <a:rPr lang="en-US" sz="2300" dirty="0"/>
              <a:t>However, we get no measurable value from the retrospective until we define concrete, actionable steps to leverage our insights and improve the Scrum process.</a:t>
            </a:r>
          </a:p>
          <a:p>
            <a:pPr marL="342900" indent="-342900">
              <a:lnSpc>
                <a:spcPct val="100000"/>
              </a:lnSpc>
              <a:spcBef>
                <a:spcPts val="400"/>
              </a:spcBef>
              <a:buFont typeface="Arial" panose="020B0604020202020204" pitchFamily="34" charset="0"/>
              <a:buChar char="•"/>
            </a:pPr>
            <a:r>
              <a:rPr lang="en-US" sz="2300" dirty="0"/>
              <a:t>Most actions will take the form of specific tasks that one or more Scrum team members will perform during the upcoming sprint. </a:t>
            </a:r>
          </a:p>
          <a:p>
            <a:pPr marL="342900" indent="-342900">
              <a:lnSpc>
                <a:spcPct val="100000"/>
              </a:lnSpc>
              <a:spcBef>
                <a:spcPts val="400"/>
              </a:spcBef>
              <a:buFont typeface="Arial" panose="020B0604020202020204" pitchFamily="34" charset="0"/>
              <a:buChar char="•"/>
            </a:pPr>
            <a:r>
              <a:rPr lang="en-US" sz="2300" dirty="0"/>
              <a:t>The team should determine who can do this work and how much time the work will take. Only then can the team be sure that working on a particular insight is doable within the available capacity.</a:t>
            </a:r>
          </a:p>
        </p:txBody>
      </p:sp>
    </p:spTree>
    <p:extLst>
      <p:ext uri="{BB962C8B-B14F-4D97-AF65-F5344CB8AC3E}">
        <p14:creationId xmlns:p14="http://schemas.microsoft.com/office/powerpoint/2010/main" val="364421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Retrospective – Insight Backlog</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37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Insight Backlog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25626"/>
            <a:ext cx="10614586" cy="4371974"/>
          </a:xfrm>
        </p:spPr>
        <p:txBody>
          <a:bodyPr/>
          <a:lstStyle/>
          <a:p>
            <a:pPr marL="342900" indent="-342900">
              <a:lnSpc>
                <a:spcPct val="100000"/>
              </a:lnSpc>
              <a:spcBef>
                <a:spcPts val="400"/>
              </a:spcBef>
              <a:buFont typeface="Arial" panose="020B0604020202020204" pitchFamily="34" charset="0"/>
              <a:buChar char="•"/>
            </a:pPr>
            <a:r>
              <a:rPr lang="en-US" sz="2300" dirty="0"/>
              <a:t>Some teams create an insight backlog (sometimes called an improvement backlog) to hold any issues that are identified during a retrospective but cannot be worked on immediately. </a:t>
            </a:r>
          </a:p>
          <a:p>
            <a:pPr marL="342900" indent="-342900">
              <a:lnSpc>
                <a:spcPct val="100000"/>
              </a:lnSpc>
              <a:spcBef>
                <a:spcPts val="400"/>
              </a:spcBef>
              <a:buFont typeface="Arial" panose="020B0604020202020204" pitchFamily="34" charset="0"/>
              <a:buChar char="•"/>
            </a:pPr>
            <a:r>
              <a:rPr lang="en-US" sz="2300" dirty="0"/>
              <a:t>The idea is that at the next sprint retrospective the participants can choose to use the insights in the backlog as candidates to be prioritized against new insights when determining where to focus time in the next sprint. </a:t>
            </a:r>
          </a:p>
          <a:p>
            <a:pPr marL="342900" indent="-342900">
              <a:lnSpc>
                <a:spcPct val="100000"/>
              </a:lnSpc>
              <a:spcBef>
                <a:spcPts val="400"/>
              </a:spcBef>
              <a:buFont typeface="Arial" panose="020B0604020202020204" pitchFamily="34" charset="0"/>
              <a:buChar char="•"/>
            </a:pPr>
            <a:r>
              <a:rPr lang="en-US" sz="2300" dirty="0"/>
              <a:t>The insight backlog should be groomed periodically to ensure that its contents remain valuable insights.</a:t>
            </a:r>
          </a:p>
          <a:p>
            <a:pPr marL="342900" indent="-342900">
              <a:lnSpc>
                <a:spcPct val="100000"/>
              </a:lnSpc>
              <a:spcBef>
                <a:spcPts val="400"/>
              </a:spcBef>
              <a:buFont typeface="Arial" panose="020B0604020202020204" pitchFamily="34" charset="0"/>
              <a:buChar char="•"/>
            </a:pPr>
            <a:r>
              <a:rPr lang="en-US" sz="2300" dirty="0"/>
              <a:t>Other teams simply discard any insights that they choose not to work on in the next sprint. </a:t>
            </a:r>
          </a:p>
          <a:p>
            <a:pPr marL="342900" indent="-342900">
              <a:lnSpc>
                <a:spcPct val="100000"/>
              </a:lnSpc>
              <a:spcBef>
                <a:spcPts val="400"/>
              </a:spcBef>
              <a:buFont typeface="Arial" panose="020B0604020202020204" pitchFamily="34" charset="0"/>
              <a:buChar char="•"/>
            </a:pPr>
            <a:r>
              <a:rPr lang="en-US" sz="2300" dirty="0"/>
              <a:t>The thinking is that if an insight is truly important, it will be identified again at the next retrospective.</a:t>
            </a:r>
          </a:p>
        </p:txBody>
      </p:sp>
    </p:spTree>
    <p:extLst>
      <p:ext uri="{BB962C8B-B14F-4D97-AF65-F5344CB8AC3E}">
        <p14:creationId xmlns:p14="http://schemas.microsoft.com/office/powerpoint/2010/main" val="3771166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Retrospective – Approach/Insights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37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Close the Retrospective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25626"/>
            <a:ext cx="10614586" cy="4371974"/>
          </a:xfrm>
        </p:spPr>
        <p:txBody>
          <a:bodyPr/>
          <a:lstStyle/>
          <a:p>
            <a:pPr marL="342900" indent="-342900">
              <a:lnSpc>
                <a:spcPct val="100000"/>
              </a:lnSpc>
              <a:spcBef>
                <a:spcPts val="400"/>
              </a:spcBef>
              <a:buFont typeface="Arial" panose="020B0604020202020204" pitchFamily="34" charset="0"/>
              <a:buChar char="•"/>
            </a:pPr>
            <a:r>
              <a:rPr lang="en-US" sz="2300" dirty="0"/>
              <a:t>Once the final improvement actions have been determined, the participants close out the retrospective. </a:t>
            </a:r>
          </a:p>
          <a:p>
            <a:pPr marL="342900" indent="-342900">
              <a:lnSpc>
                <a:spcPct val="100000"/>
              </a:lnSpc>
              <a:spcBef>
                <a:spcPts val="400"/>
              </a:spcBef>
              <a:buFont typeface="Arial" panose="020B0604020202020204" pitchFamily="34" charset="0"/>
              <a:buChar char="•"/>
            </a:pPr>
            <a:r>
              <a:rPr lang="en-US" sz="2300" dirty="0"/>
              <a:t>Many close by recapping what actions the team has decided to take based on what the participants learned. This might be as simple as describing each committed action item and who is going to work on it.</a:t>
            </a:r>
          </a:p>
          <a:p>
            <a:pPr marL="342900" indent="-342900">
              <a:lnSpc>
                <a:spcPct val="100000"/>
              </a:lnSpc>
              <a:spcBef>
                <a:spcPts val="400"/>
              </a:spcBef>
              <a:buFont typeface="Arial" panose="020B0604020202020204" pitchFamily="34" charset="0"/>
              <a:buChar char="•"/>
            </a:pPr>
            <a:r>
              <a:rPr lang="en-US" sz="2300" dirty="0"/>
              <a:t>Closing is also a good time to appreciate people and their participation. </a:t>
            </a:r>
          </a:p>
          <a:p>
            <a:pPr marL="342900" indent="-342900">
              <a:lnSpc>
                <a:spcPct val="100000"/>
              </a:lnSpc>
              <a:spcBef>
                <a:spcPts val="400"/>
              </a:spcBef>
              <a:buFont typeface="Arial" panose="020B0604020202020204" pitchFamily="34" charset="0"/>
              <a:buChar char="•"/>
            </a:pPr>
            <a:r>
              <a:rPr lang="en-US" sz="2300" dirty="0"/>
              <a:t>Each participant should say a few kind words of appreciation regarding the contributions made by others, both within the Scrum team and outside the team. </a:t>
            </a:r>
          </a:p>
          <a:p>
            <a:pPr marL="342900" indent="-342900">
              <a:lnSpc>
                <a:spcPct val="100000"/>
              </a:lnSpc>
              <a:spcBef>
                <a:spcPts val="400"/>
              </a:spcBef>
              <a:buFont typeface="Arial" panose="020B0604020202020204" pitchFamily="34" charset="0"/>
              <a:buChar char="•"/>
            </a:pPr>
            <a:r>
              <a:rPr lang="en-US" sz="2300" dirty="0"/>
              <a:t>Finally, it’s a good idea to spend a few minutes asking the team for suggestions to improve the team’s approach to performing a retrospective. </a:t>
            </a:r>
          </a:p>
        </p:txBody>
      </p:sp>
    </p:spTree>
    <p:extLst>
      <p:ext uri="{BB962C8B-B14F-4D97-AF65-F5344CB8AC3E}">
        <p14:creationId xmlns:p14="http://schemas.microsoft.com/office/powerpoint/2010/main" val="1427760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155648" cy="485698"/>
          </a:xfrm>
        </p:spPr>
        <p:txBody>
          <a:bodyPr>
            <a:normAutofit fontScale="90000"/>
          </a:bodyPr>
          <a:lstStyle/>
          <a:p>
            <a:pPr>
              <a:lnSpc>
                <a:spcPct val="100000"/>
              </a:lnSpc>
              <a:spcBef>
                <a:spcPts val="400"/>
              </a:spcBef>
            </a:pPr>
            <a:r>
              <a:rPr lang="en-US" sz="2800" dirty="0"/>
              <a:t>Sprint Retrospective – Follow Through</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37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Follow Through</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25626"/>
            <a:ext cx="10614586" cy="4371974"/>
          </a:xfrm>
        </p:spPr>
        <p:txBody>
          <a:bodyPr/>
          <a:lstStyle/>
          <a:p>
            <a:pPr marL="342900" indent="-342900">
              <a:lnSpc>
                <a:spcPct val="100000"/>
              </a:lnSpc>
              <a:spcBef>
                <a:spcPts val="400"/>
              </a:spcBef>
              <a:buFont typeface="Arial" panose="020B0604020202020204" pitchFamily="34" charset="0"/>
              <a:buChar char="•"/>
            </a:pPr>
            <a:r>
              <a:rPr lang="en-US" sz="2300" dirty="0"/>
              <a:t>To ensure that what happens in the sprint retrospective does not just stay in the sprint retrospective, the participants should follow up on the actions they chose to complete. </a:t>
            </a:r>
          </a:p>
          <a:p>
            <a:pPr marL="342900" indent="-342900">
              <a:lnSpc>
                <a:spcPct val="100000"/>
              </a:lnSpc>
              <a:spcBef>
                <a:spcPts val="400"/>
              </a:spcBef>
              <a:buFont typeface="Arial" panose="020B0604020202020204" pitchFamily="34" charset="0"/>
              <a:buChar char="•"/>
            </a:pPr>
            <a:r>
              <a:rPr lang="en-US" sz="2300" dirty="0"/>
              <a:t>Frequently the easiest way to handle the improvement actions is to populate the sprint backlog with tasks corresponding to each action prior to bringing in new features. </a:t>
            </a:r>
          </a:p>
          <a:p>
            <a:pPr marL="342900" indent="-342900">
              <a:lnSpc>
                <a:spcPct val="100000"/>
              </a:lnSpc>
              <a:spcBef>
                <a:spcPts val="400"/>
              </a:spcBef>
              <a:buFont typeface="Arial" panose="020B0604020202020204" pitchFamily="34" charset="0"/>
              <a:buChar char="•"/>
            </a:pPr>
            <a:r>
              <a:rPr lang="en-US" sz="2300" dirty="0"/>
              <a:t>The team’s available capacity to work on new features would then be adjusted downward by the estimated time these improvement tasks will take. </a:t>
            </a:r>
          </a:p>
          <a:p>
            <a:pPr marL="342900" indent="-342900">
              <a:lnSpc>
                <a:spcPct val="100000"/>
              </a:lnSpc>
              <a:spcBef>
                <a:spcPts val="400"/>
              </a:spcBef>
              <a:buFont typeface="Arial" panose="020B0604020202020204" pitchFamily="34" charset="0"/>
              <a:buChar char="•"/>
            </a:pPr>
            <a:r>
              <a:rPr lang="en-US" sz="2300" dirty="0"/>
              <a:t>Any approach that allows the team to make a good commitment at sprint planning while at the same time affording it the opportunity to work on the improvement actions is a good approach.</a:t>
            </a:r>
          </a:p>
        </p:txBody>
      </p:sp>
    </p:spTree>
    <p:extLst>
      <p:ext uri="{BB962C8B-B14F-4D97-AF65-F5344CB8AC3E}">
        <p14:creationId xmlns:p14="http://schemas.microsoft.com/office/powerpoint/2010/main" val="3414174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Retrospective – Issues</a:t>
            </a:r>
          </a:p>
        </p:txBody>
      </p:sp>
      <p:pic>
        <p:nvPicPr>
          <p:cNvPr id="4" name="Picture 3">
            <a:extLst>
              <a:ext uri="{FF2B5EF4-FFF2-40B4-BE49-F238E27FC236}">
                <a16:creationId xmlns:a16="http://schemas.microsoft.com/office/drawing/2014/main" id="{A29E66DD-208E-3C47-BFAF-99D79F26A63F}"/>
              </a:ext>
            </a:extLst>
          </p:cNvPr>
          <p:cNvPicPr>
            <a:picLocks noChangeAspect="1"/>
          </p:cNvPicPr>
          <p:nvPr/>
        </p:nvPicPr>
        <p:blipFill>
          <a:blip r:embed="rId3"/>
          <a:stretch>
            <a:fillRect/>
          </a:stretch>
        </p:blipFill>
        <p:spPr>
          <a:xfrm>
            <a:off x="1193800" y="1231286"/>
            <a:ext cx="9588500" cy="4776427"/>
          </a:xfrm>
          <a:prstGeom prst="rect">
            <a:avLst/>
          </a:prstGeom>
        </p:spPr>
      </p:pic>
    </p:spTree>
    <p:extLst>
      <p:ext uri="{BB962C8B-B14F-4D97-AF65-F5344CB8AC3E}">
        <p14:creationId xmlns:p14="http://schemas.microsoft.com/office/powerpoint/2010/main" val="1404043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Retrospective – Closing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219200"/>
            <a:ext cx="10258986" cy="4982738"/>
          </a:xfrm>
        </p:spPr>
        <p:txBody>
          <a:bodyPr/>
          <a:lstStyle/>
          <a:p>
            <a:pPr marL="342900" indent="-342900">
              <a:lnSpc>
                <a:spcPct val="100000"/>
              </a:lnSpc>
              <a:spcBef>
                <a:spcPts val="400"/>
              </a:spcBef>
              <a:buFont typeface="Arial" panose="020B0604020202020204" pitchFamily="34" charset="0"/>
              <a:buChar char="•"/>
            </a:pPr>
            <a:r>
              <a:rPr lang="en-US" sz="2300" dirty="0"/>
              <a:t>Sprint retrospectives are a time for the team to reflect on how well it is using Scrum and to propose improvements. </a:t>
            </a:r>
          </a:p>
          <a:p>
            <a:pPr marL="342900" indent="-342900">
              <a:lnSpc>
                <a:spcPct val="100000"/>
              </a:lnSpc>
              <a:spcBef>
                <a:spcPts val="400"/>
              </a:spcBef>
              <a:buFont typeface="Arial" panose="020B0604020202020204" pitchFamily="34" charset="0"/>
              <a:buChar char="•"/>
            </a:pPr>
            <a:r>
              <a:rPr lang="en-US" sz="2300" dirty="0"/>
              <a:t>The retrospective is a collaborative activity among the Scrum team members (and any non–Scrum team members on an as-needed basis). </a:t>
            </a:r>
          </a:p>
          <a:p>
            <a:pPr marL="342900" indent="-342900">
              <a:lnSpc>
                <a:spcPct val="100000"/>
              </a:lnSpc>
              <a:spcBef>
                <a:spcPts val="400"/>
              </a:spcBef>
              <a:buFont typeface="Arial" panose="020B0604020202020204" pitchFamily="34" charset="0"/>
              <a:buChar char="•"/>
            </a:pPr>
            <a:r>
              <a:rPr lang="en-US" sz="2300" dirty="0"/>
              <a:t>Once the retrospective prework is completed, the basic flow of the retrospective is to set the atmosphere to have a successful retrospective, get everyone on the same page by creating a shared context grounded in data, identify improvement insights, determine improvement actions, and then close the retrospective. </a:t>
            </a:r>
          </a:p>
          <a:p>
            <a:pPr marL="342900" indent="-342900">
              <a:lnSpc>
                <a:spcPct val="100000"/>
              </a:lnSpc>
              <a:spcBef>
                <a:spcPts val="400"/>
              </a:spcBef>
              <a:buFont typeface="Arial" panose="020B0604020202020204" pitchFamily="34" charset="0"/>
              <a:buChar char="•"/>
            </a:pPr>
            <a:r>
              <a:rPr lang="en-US" sz="2300" dirty="0"/>
              <a:t>After closing the retrospective, it is critical that the participants follow up and carry out the improvement actions so that the team is more effective during the next sprint. </a:t>
            </a:r>
          </a:p>
          <a:p>
            <a:pPr marL="342900" indent="-342900">
              <a:lnSpc>
                <a:spcPct val="100000"/>
              </a:lnSpc>
              <a:spcBef>
                <a:spcPts val="400"/>
              </a:spcBef>
              <a:buFont typeface="Arial" panose="020B0604020202020204" pitchFamily="34" charset="0"/>
              <a:buChar char="•"/>
            </a:pPr>
            <a:r>
              <a:rPr lang="en-US" sz="2300" dirty="0"/>
              <a:t>It is also important to keep a watchful eye out for issues that might prevent the retrospective from being successful and to quickly act on them.</a:t>
            </a:r>
          </a:p>
        </p:txBody>
      </p:sp>
    </p:spTree>
    <p:extLst>
      <p:ext uri="{BB962C8B-B14F-4D97-AF65-F5344CB8AC3E}">
        <p14:creationId xmlns:p14="http://schemas.microsoft.com/office/powerpoint/2010/main" val="1890426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8367" y="1490663"/>
            <a:ext cx="7931451" cy="2387600"/>
          </a:xfrm>
        </p:spPr>
        <p:txBody>
          <a:bodyPr>
            <a:normAutofit/>
          </a:bodyPr>
          <a:lstStyle/>
          <a:p>
            <a:r>
              <a:rPr lang="en-US" sz="4800" dirty="0"/>
              <a:t>The Path Forward</a:t>
            </a:r>
          </a:p>
        </p:txBody>
      </p:sp>
      <p:sp>
        <p:nvSpPr>
          <p:cNvPr id="3" name="Subtitle 2"/>
          <p:cNvSpPr>
            <a:spLocks noGrp="1"/>
          </p:cNvSpPr>
          <p:nvPr>
            <p:ph type="subTitle" idx="1"/>
          </p:nvPr>
        </p:nvSpPr>
        <p:spPr/>
        <p:txBody>
          <a:bodyPr/>
          <a:lstStyle/>
          <a:p>
            <a:r>
              <a:rPr lang="en-US" dirty="0">
                <a:solidFill>
                  <a:srgbClr val="333333"/>
                </a:solidFill>
              </a:rPr>
              <a:t>Chapter 23</a:t>
            </a:r>
          </a:p>
        </p:txBody>
      </p:sp>
    </p:spTree>
    <p:extLst>
      <p:ext uri="{BB962C8B-B14F-4D97-AF65-F5344CB8AC3E}">
        <p14:creationId xmlns:p14="http://schemas.microsoft.com/office/powerpoint/2010/main" val="38533847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The Path Forward</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Chapter Outline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14526"/>
            <a:ext cx="9544688" cy="4363612"/>
          </a:xfrm>
        </p:spPr>
        <p:txBody>
          <a:bodyPr/>
          <a:lstStyle/>
          <a:p>
            <a:pPr marL="342900" indent="-342900">
              <a:lnSpc>
                <a:spcPct val="100000"/>
              </a:lnSpc>
              <a:spcBef>
                <a:spcPts val="400"/>
              </a:spcBef>
              <a:buFont typeface="Arial" panose="020B0604020202020204" pitchFamily="34" charset="0"/>
              <a:buChar char="•"/>
            </a:pPr>
            <a:r>
              <a:rPr lang="en-US" sz="2400" dirty="0"/>
              <a:t>There Is No End State</a:t>
            </a:r>
          </a:p>
          <a:p>
            <a:pPr marL="342900" indent="-342900">
              <a:lnSpc>
                <a:spcPct val="100000"/>
              </a:lnSpc>
              <a:spcBef>
                <a:spcPts val="400"/>
              </a:spcBef>
              <a:buFont typeface="Arial" panose="020B0604020202020204" pitchFamily="34" charset="0"/>
              <a:buChar char="•"/>
            </a:pPr>
            <a:r>
              <a:rPr lang="en-US" sz="2400" dirty="0"/>
              <a:t>Discover Your Own Path</a:t>
            </a:r>
          </a:p>
          <a:p>
            <a:pPr marL="342900" indent="-342900">
              <a:lnSpc>
                <a:spcPct val="100000"/>
              </a:lnSpc>
              <a:spcBef>
                <a:spcPts val="400"/>
              </a:spcBef>
              <a:buFont typeface="Arial" panose="020B0604020202020204" pitchFamily="34" charset="0"/>
              <a:buChar char="•"/>
            </a:pPr>
            <a:r>
              <a:rPr lang="en-US" sz="2400" dirty="0"/>
              <a:t>Sharing Best Practices</a:t>
            </a:r>
          </a:p>
          <a:p>
            <a:pPr marL="342900" indent="-342900">
              <a:lnSpc>
                <a:spcPct val="100000"/>
              </a:lnSpc>
              <a:spcBef>
                <a:spcPts val="400"/>
              </a:spcBef>
              <a:buFont typeface="Arial" panose="020B0604020202020204" pitchFamily="34" charset="0"/>
              <a:buChar char="•"/>
            </a:pPr>
            <a:r>
              <a:rPr lang="en-US" sz="2400" dirty="0"/>
              <a:t>Using Scrum to Discover the Path Forward</a:t>
            </a:r>
          </a:p>
          <a:p>
            <a:pPr marL="342900" indent="-342900">
              <a:lnSpc>
                <a:spcPct val="100000"/>
              </a:lnSpc>
              <a:spcBef>
                <a:spcPts val="400"/>
              </a:spcBef>
              <a:buFont typeface="Arial" panose="020B0604020202020204" pitchFamily="34" charset="0"/>
              <a:buChar char="•"/>
            </a:pPr>
            <a:r>
              <a:rPr lang="en-US" sz="2400" dirty="0"/>
              <a:t>Get Going!</a:t>
            </a:r>
            <a:endParaRPr lang="en-US" dirty="0"/>
          </a:p>
        </p:txBody>
      </p:sp>
    </p:spTree>
    <p:extLst>
      <p:ext uri="{BB962C8B-B14F-4D97-AF65-F5344CB8AC3E}">
        <p14:creationId xmlns:p14="http://schemas.microsoft.com/office/powerpoint/2010/main" val="1993133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8367" y="1490663"/>
            <a:ext cx="7931451" cy="2387600"/>
          </a:xfrm>
        </p:spPr>
        <p:txBody>
          <a:bodyPr>
            <a:normAutofit/>
          </a:bodyPr>
          <a:lstStyle/>
          <a:p>
            <a:r>
              <a:rPr lang="en-US" sz="4800" dirty="0"/>
              <a:t>Sprint Retrospective</a:t>
            </a:r>
          </a:p>
        </p:txBody>
      </p:sp>
      <p:sp>
        <p:nvSpPr>
          <p:cNvPr id="3" name="Subtitle 2"/>
          <p:cNvSpPr>
            <a:spLocks noGrp="1"/>
          </p:cNvSpPr>
          <p:nvPr>
            <p:ph type="subTitle" idx="1"/>
          </p:nvPr>
        </p:nvSpPr>
        <p:spPr/>
        <p:txBody>
          <a:bodyPr/>
          <a:lstStyle/>
          <a:p>
            <a:r>
              <a:rPr lang="en-US" dirty="0">
                <a:solidFill>
                  <a:srgbClr val="333333"/>
                </a:solidFill>
              </a:rPr>
              <a:t>Chapter 22</a:t>
            </a:r>
          </a:p>
        </p:txBody>
      </p:sp>
    </p:spTree>
    <p:extLst>
      <p:ext uri="{BB962C8B-B14F-4D97-AF65-F5344CB8AC3E}">
        <p14:creationId xmlns:p14="http://schemas.microsoft.com/office/powerpoint/2010/main" val="3380584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257248" cy="485698"/>
          </a:xfrm>
        </p:spPr>
        <p:txBody>
          <a:bodyPr>
            <a:normAutofit fontScale="90000"/>
          </a:bodyPr>
          <a:lstStyle/>
          <a:p>
            <a:pPr>
              <a:lnSpc>
                <a:spcPct val="100000"/>
              </a:lnSpc>
              <a:spcBef>
                <a:spcPts val="400"/>
              </a:spcBef>
            </a:pPr>
            <a:r>
              <a:rPr lang="en-US" sz="2800" dirty="0"/>
              <a:t>The Path Forward</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37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There is No End State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25626"/>
            <a:ext cx="10614586" cy="4549774"/>
          </a:xfrm>
        </p:spPr>
        <p:txBody>
          <a:bodyPr/>
          <a:lstStyle/>
          <a:p>
            <a:pPr marL="342900" indent="-342900">
              <a:lnSpc>
                <a:spcPct val="100000"/>
              </a:lnSpc>
              <a:spcBef>
                <a:spcPts val="400"/>
              </a:spcBef>
              <a:buFont typeface="Arial" panose="020B0604020202020204" pitchFamily="34" charset="0"/>
              <a:buChar char="•"/>
            </a:pPr>
            <a:r>
              <a:rPr lang="en-US" sz="2300" dirty="0"/>
              <a:t>Up to this point, we have laid out the Scrum framework and explained what is believed to be essential Scrum. </a:t>
            </a:r>
          </a:p>
          <a:p>
            <a:pPr marL="342900" indent="-342900">
              <a:lnSpc>
                <a:spcPct val="100000"/>
              </a:lnSpc>
              <a:spcBef>
                <a:spcPts val="400"/>
              </a:spcBef>
              <a:buFont typeface="Arial" panose="020B0604020202020204" pitchFamily="34" charset="0"/>
              <a:buChar char="•"/>
            </a:pPr>
            <a:r>
              <a:rPr lang="en-US" sz="2300" dirty="0"/>
              <a:t>Students should now understand the mechanics of using Scrum to deliver innovative solutions and also have a good sense of why Scrum prescribes particular roles, practices, artifacts, and rules. </a:t>
            </a:r>
          </a:p>
          <a:p>
            <a:pPr marL="342900" indent="-342900">
              <a:lnSpc>
                <a:spcPct val="100000"/>
              </a:lnSpc>
              <a:spcBef>
                <a:spcPts val="400"/>
              </a:spcBef>
              <a:buFont typeface="Arial" panose="020B0604020202020204" pitchFamily="34" charset="0"/>
              <a:buChar char="•"/>
            </a:pPr>
            <a:r>
              <a:rPr lang="en-US" sz="2300" dirty="0"/>
              <a:t>Now we are ready to define the path forward. </a:t>
            </a:r>
          </a:p>
          <a:p>
            <a:pPr marL="342900" indent="-342900">
              <a:lnSpc>
                <a:spcPct val="100000"/>
              </a:lnSpc>
              <a:spcBef>
                <a:spcPts val="400"/>
              </a:spcBef>
              <a:buFont typeface="Arial" panose="020B0604020202020204" pitchFamily="34" charset="0"/>
              <a:buChar char="•"/>
            </a:pPr>
            <a:r>
              <a:rPr lang="en-US" sz="2300" dirty="0"/>
              <a:t>This chapter discusses the idea that there is no universal, final target for a Scrum implementation; instead, organizations need to define their own unique route towards agility. </a:t>
            </a:r>
          </a:p>
          <a:p>
            <a:pPr marL="342900" indent="-342900">
              <a:lnSpc>
                <a:spcPct val="100000"/>
              </a:lnSpc>
              <a:spcBef>
                <a:spcPts val="400"/>
              </a:spcBef>
              <a:buFont typeface="Arial" panose="020B0604020202020204" pitchFamily="34" charset="0"/>
              <a:buChar char="•"/>
            </a:pPr>
            <a:r>
              <a:rPr lang="en-US" sz="2300" dirty="0"/>
              <a:t>We end by describing the role of best practices and how to use Scrum, with its iterative and incremental approach, as the basis for discovering a unique path forward.</a:t>
            </a:r>
          </a:p>
        </p:txBody>
      </p:sp>
    </p:spTree>
    <p:extLst>
      <p:ext uri="{BB962C8B-B14F-4D97-AF65-F5344CB8AC3E}">
        <p14:creationId xmlns:p14="http://schemas.microsoft.com/office/powerpoint/2010/main" val="5477111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257248" cy="485698"/>
          </a:xfrm>
        </p:spPr>
        <p:txBody>
          <a:bodyPr>
            <a:normAutofit fontScale="90000"/>
          </a:bodyPr>
          <a:lstStyle/>
          <a:p>
            <a:pPr>
              <a:lnSpc>
                <a:spcPct val="100000"/>
              </a:lnSpc>
              <a:spcBef>
                <a:spcPts val="400"/>
              </a:spcBef>
            </a:pPr>
            <a:r>
              <a:rPr lang="en-US" sz="2800" dirty="0"/>
              <a:t>The Path Forward</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37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There is No End State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25626"/>
            <a:ext cx="10614586" cy="4549774"/>
          </a:xfrm>
        </p:spPr>
        <p:txBody>
          <a:bodyPr/>
          <a:lstStyle/>
          <a:p>
            <a:pPr marL="342900" indent="-342900">
              <a:lnSpc>
                <a:spcPct val="100000"/>
              </a:lnSpc>
              <a:spcBef>
                <a:spcPts val="400"/>
              </a:spcBef>
              <a:buFont typeface="Arial" panose="020B0604020202020204" pitchFamily="34" charset="0"/>
              <a:buChar char="•"/>
            </a:pPr>
            <a:r>
              <a:rPr lang="en-US" sz="2300" dirty="0"/>
              <a:t>Every organization has a vision for what it wants to achieve. </a:t>
            </a:r>
          </a:p>
          <a:p>
            <a:pPr marL="342900" indent="-342900">
              <a:lnSpc>
                <a:spcPct val="100000"/>
              </a:lnSpc>
              <a:spcBef>
                <a:spcPts val="400"/>
              </a:spcBef>
              <a:buFont typeface="Arial" panose="020B0604020202020204" pitchFamily="34" charset="0"/>
              <a:buChar char="•"/>
            </a:pPr>
            <a:r>
              <a:rPr lang="en-US" sz="2300" dirty="0"/>
              <a:t>Using Scrum can help organizations manage the work to achieve that vision.</a:t>
            </a:r>
          </a:p>
          <a:p>
            <a:pPr marL="342900" indent="-342900">
              <a:lnSpc>
                <a:spcPct val="100000"/>
              </a:lnSpc>
              <a:spcBef>
                <a:spcPts val="400"/>
              </a:spcBef>
              <a:buFont typeface="Arial" panose="020B0604020202020204" pitchFamily="34" charset="0"/>
              <a:buChar char="•"/>
            </a:pPr>
            <a:r>
              <a:rPr lang="en-US" sz="2300" dirty="0"/>
              <a:t>Being highly proficient with Scrum and thus being more agile, however, is not the end goal, but rather a means of more effectively and economically achieving business goals. </a:t>
            </a:r>
          </a:p>
          <a:p>
            <a:pPr marL="342900" indent="-342900">
              <a:lnSpc>
                <a:spcPct val="100000"/>
              </a:lnSpc>
              <a:spcBef>
                <a:spcPts val="400"/>
              </a:spcBef>
              <a:buFont typeface="Arial" panose="020B0604020202020204" pitchFamily="34" charset="0"/>
              <a:buChar char="•"/>
            </a:pPr>
            <a:r>
              <a:rPr lang="en-US" sz="2300" dirty="0"/>
              <a:t>There is no definition of done for a Scrum adoption or transition effort, such that exists with a maturity model like CMMI (SEI 2010), where the goal is to try to reach level 5. </a:t>
            </a:r>
          </a:p>
          <a:p>
            <a:pPr marL="342900" indent="-342900">
              <a:lnSpc>
                <a:spcPct val="100000"/>
              </a:lnSpc>
              <a:spcBef>
                <a:spcPts val="400"/>
              </a:spcBef>
              <a:buFont typeface="Arial" panose="020B0604020202020204" pitchFamily="34" charset="0"/>
              <a:buChar char="•"/>
            </a:pPr>
            <a:r>
              <a:rPr lang="en-US" sz="2300" dirty="0"/>
              <a:t>Trying to define “done” for your Scrum implementation presumes that when you achieve that state, you can’t get any better. This flies in the face of Scrum being a form of continuous improvement, where you are always working to better align your use of Scrum to the complex world in which you must develop products.</a:t>
            </a:r>
          </a:p>
        </p:txBody>
      </p:sp>
    </p:spTree>
    <p:extLst>
      <p:ext uri="{BB962C8B-B14F-4D97-AF65-F5344CB8AC3E}">
        <p14:creationId xmlns:p14="http://schemas.microsoft.com/office/powerpoint/2010/main" val="1456789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600148" cy="485698"/>
          </a:xfrm>
        </p:spPr>
        <p:txBody>
          <a:bodyPr>
            <a:normAutofit fontScale="90000"/>
          </a:bodyPr>
          <a:lstStyle/>
          <a:p>
            <a:pPr>
              <a:lnSpc>
                <a:spcPct val="100000"/>
              </a:lnSpc>
              <a:spcBef>
                <a:spcPts val="400"/>
              </a:spcBef>
            </a:pPr>
            <a:r>
              <a:rPr lang="en-US" sz="2800" dirty="0"/>
              <a:t>The Path Forward</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37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Discover Your Own Path</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25626"/>
            <a:ext cx="10614586" cy="4549774"/>
          </a:xfrm>
        </p:spPr>
        <p:txBody>
          <a:bodyPr/>
          <a:lstStyle/>
          <a:p>
            <a:pPr marL="342900" indent="-342900">
              <a:lnSpc>
                <a:spcPct val="100000"/>
              </a:lnSpc>
              <a:spcBef>
                <a:spcPts val="400"/>
              </a:spcBef>
              <a:buFont typeface="Arial" panose="020B0604020202020204" pitchFamily="34" charset="0"/>
              <a:buChar char="•"/>
            </a:pPr>
            <a:r>
              <a:rPr lang="en-US" sz="2300" dirty="0"/>
              <a:t>Just as no one can tell you where your Scrum implementation should end, no one can lead you down a predefined path that will guarantee success. </a:t>
            </a:r>
          </a:p>
          <a:p>
            <a:pPr marL="342900" indent="-342900">
              <a:lnSpc>
                <a:spcPct val="100000"/>
              </a:lnSpc>
              <a:spcBef>
                <a:spcPts val="400"/>
              </a:spcBef>
              <a:buFont typeface="Arial" panose="020B0604020202020204" pitchFamily="34" charset="0"/>
              <a:buChar char="•"/>
            </a:pPr>
            <a:r>
              <a:rPr lang="en-US" sz="2300" dirty="0"/>
              <a:t>Instead, you must learn, inspect, and adapt your way forward based on your organization’s own unique goals and culture and the ever-changing complex environment in which you must operate. </a:t>
            </a:r>
          </a:p>
          <a:p>
            <a:pPr marL="342900" indent="-342900">
              <a:lnSpc>
                <a:spcPct val="100000"/>
              </a:lnSpc>
              <a:spcBef>
                <a:spcPts val="400"/>
              </a:spcBef>
              <a:buFont typeface="Arial" panose="020B0604020202020204" pitchFamily="34" charset="0"/>
              <a:buChar char="•"/>
            </a:pPr>
            <a:r>
              <a:rPr lang="en-US" sz="2300" dirty="0"/>
              <a:t>Trying to follow someone else’s path and leveraging their learning might feel like the fast track to becoming agile. </a:t>
            </a:r>
          </a:p>
          <a:p>
            <a:pPr marL="342900" indent="-342900">
              <a:lnSpc>
                <a:spcPct val="100000"/>
              </a:lnSpc>
              <a:spcBef>
                <a:spcPts val="400"/>
              </a:spcBef>
              <a:buFont typeface="Arial" panose="020B0604020202020204" pitchFamily="34" charset="0"/>
              <a:buChar char="•"/>
            </a:pPr>
            <a:r>
              <a:rPr lang="en-US" sz="2300" dirty="0"/>
              <a:t>However, no two organizations, or even teams within an organization, are the same. </a:t>
            </a:r>
          </a:p>
          <a:p>
            <a:pPr marL="342900" indent="-342900">
              <a:lnSpc>
                <a:spcPct val="100000"/>
              </a:lnSpc>
              <a:spcBef>
                <a:spcPts val="400"/>
              </a:spcBef>
              <a:buFont typeface="Arial" panose="020B0604020202020204" pitchFamily="34" charset="0"/>
              <a:buChar char="•"/>
            </a:pPr>
            <a:r>
              <a:rPr lang="en-US" sz="2300" dirty="0"/>
              <a:t>Following someone else’s path might well lead you to precisely the wrong location.</a:t>
            </a:r>
          </a:p>
          <a:p>
            <a:pPr marL="342900" indent="-342900">
              <a:lnSpc>
                <a:spcPct val="100000"/>
              </a:lnSpc>
              <a:spcBef>
                <a:spcPts val="400"/>
              </a:spcBef>
              <a:buFont typeface="Arial" panose="020B0604020202020204" pitchFamily="34" charset="0"/>
              <a:buChar char="•"/>
            </a:pPr>
            <a:r>
              <a:rPr lang="en-US" sz="2300" dirty="0"/>
              <a:t>Continuously inspect and adapt based on what was learned.</a:t>
            </a:r>
          </a:p>
        </p:txBody>
      </p:sp>
    </p:spTree>
    <p:extLst>
      <p:ext uri="{BB962C8B-B14F-4D97-AF65-F5344CB8AC3E}">
        <p14:creationId xmlns:p14="http://schemas.microsoft.com/office/powerpoint/2010/main" val="4147924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600148" cy="485698"/>
          </a:xfrm>
        </p:spPr>
        <p:txBody>
          <a:bodyPr>
            <a:normAutofit fontScale="90000"/>
          </a:bodyPr>
          <a:lstStyle/>
          <a:p>
            <a:pPr>
              <a:lnSpc>
                <a:spcPct val="100000"/>
              </a:lnSpc>
              <a:spcBef>
                <a:spcPts val="400"/>
              </a:spcBef>
            </a:pPr>
            <a:r>
              <a:rPr lang="en-US" sz="2800" dirty="0"/>
              <a:t>The Path Forward</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37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Sharing Best Practices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25626"/>
            <a:ext cx="10614586" cy="4549774"/>
          </a:xfrm>
        </p:spPr>
        <p:txBody>
          <a:bodyPr/>
          <a:lstStyle/>
          <a:p>
            <a:pPr marL="342900" indent="-342900">
              <a:lnSpc>
                <a:spcPct val="100000"/>
              </a:lnSpc>
              <a:spcBef>
                <a:spcPts val="400"/>
              </a:spcBef>
              <a:buFont typeface="Arial" panose="020B0604020202020204" pitchFamily="34" charset="0"/>
              <a:buChar char="•"/>
            </a:pPr>
            <a:r>
              <a:rPr lang="en-US" sz="2300" dirty="0"/>
              <a:t>If we aren’t supposed to follow others’ paths, how do best practices fit into the picture? Just as there is no one path to follow, there is no one set of best practices across all organizations.</a:t>
            </a:r>
          </a:p>
          <a:p>
            <a:pPr marL="342900" indent="-342900">
              <a:lnSpc>
                <a:spcPct val="100000"/>
              </a:lnSpc>
              <a:spcBef>
                <a:spcPts val="400"/>
              </a:spcBef>
              <a:buFont typeface="Arial" panose="020B0604020202020204" pitchFamily="34" charset="0"/>
              <a:buChar char="•"/>
            </a:pPr>
            <a:r>
              <a:rPr lang="en-US" sz="2300" dirty="0"/>
              <a:t>Best practices are relevant in the context of the other organizations so that the people who are asking can evaluate whether it would be sensible to adopt a similar approach in their organization. </a:t>
            </a:r>
          </a:p>
          <a:p>
            <a:pPr marL="342900" indent="-342900">
              <a:lnSpc>
                <a:spcPct val="100000"/>
              </a:lnSpc>
              <a:spcBef>
                <a:spcPts val="400"/>
              </a:spcBef>
              <a:buFont typeface="Arial" panose="020B0604020202020204" pitchFamily="34" charset="0"/>
              <a:buChar char="•"/>
            </a:pPr>
            <a:r>
              <a:rPr lang="en-US" sz="2300" dirty="0"/>
              <a:t>Even when scaling up within a single organization, we need to be cautious about universally applying best practices. </a:t>
            </a:r>
          </a:p>
          <a:p>
            <a:pPr marL="342900" indent="-342900">
              <a:lnSpc>
                <a:spcPct val="100000"/>
              </a:lnSpc>
              <a:spcBef>
                <a:spcPts val="400"/>
              </a:spcBef>
              <a:buFont typeface="Arial" panose="020B0604020202020204" pitchFamily="34" charset="0"/>
              <a:buChar char="•"/>
            </a:pPr>
            <a:r>
              <a:rPr lang="en-US" sz="2300" dirty="0"/>
              <a:t>Many organizations try to describe what a successful Scrum team is doing, capture it, and then institutionalize it as a best practice. </a:t>
            </a:r>
          </a:p>
          <a:p>
            <a:pPr marL="342900" indent="-342900">
              <a:lnSpc>
                <a:spcPct val="100000"/>
              </a:lnSpc>
              <a:spcBef>
                <a:spcPts val="400"/>
              </a:spcBef>
              <a:buFont typeface="Arial" panose="020B0604020202020204" pitchFamily="34" charset="0"/>
              <a:buChar char="•"/>
            </a:pPr>
            <a:r>
              <a:rPr lang="en-US" sz="2300" dirty="0"/>
              <a:t>Doing so can be harmful, because these are individual team approaches that may not work for other teams.</a:t>
            </a:r>
          </a:p>
        </p:txBody>
      </p:sp>
    </p:spTree>
    <p:extLst>
      <p:ext uri="{BB962C8B-B14F-4D97-AF65-F5344CB8AC3E}">
        <p14:creationId xmlns:p14="http://schemas.microsoft.com/office/powerpoint/2010/main" val="25692621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600148" cy="485698"/>
          </a:xfrm>
        </p:spPr>
        <p:txBody>
          <a:bodyPr>
            <a:normAutofit fontScale="90000"/>
          </a:bodyPr>
          <a:lstStyle/>
          <a:p>
            <a:pPr>
              <a:lnSpc>
                <a:spcPct val="100000"/>
              </a:lnSpc>
              <a:spcBef>
                <a:spcPts val="400"/>
              </a:spcBef>
            </a:pPr>
            <a:r>
              <a:rPr lang="en-US" sz="2800" dirty="0"/>
              <a:t>The Path Forward</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37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Using Scrum to Discover the Path Forward</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25626"/>
            <a:ext cx="10614586" cy="4549774"/>
          </a:xfrm>
        </p:spPr>
        <p:txBody>
          <a:bodyPr/>
          <a:lstStyle/>
          <a:p>
            <a:pPr marL="342900" indent="-342900">
              <a:lnSpc>
                <a:spcPct val="100000"/>
              </a:lnSpc>
              <a:spcBef>
                <a:spcPts val="400"/>
              </a:spcBef>
              <a:buFont typeface="Arial" panose="020B0604020202020204" pitchFamily="34" charset="0"/>
              <a:buChar char="•"/>
            </a:pPr>
            <a:r>
              <a:rPr lang="en-US" sz="2300" dirty="0"/>
              <a:t>One example of how an organization implemented a phased approach to Scrum is by requiring any new team that was going to use Scrum should have a coach available to help it. </a:t>
            </a:r>
          </a:p>
          <a:p>
            <a:pPr marL="342900" indent="-342900">
              <a:lnSpc>
                <a:spcPct val="100000"/>
              </a:lnSpc>
              <a:spcBef>
                <a:spcPts val="400"/>
              </a:spcBef>
              <a:buFont typeface="Arial" panose="020B0604020202020204" pitchFamily="34" charset="0"/>
              <a:buChar char="•"/>
            </a:pPr>
            <a:r>
              <a:rPr lang="en-US" sz="2300" dirty="0"/>
              <a:t>With limited initial coaching capacity, it was unreasonable to transition the entire IT organization over to Scrum at once. </a:t>
            </a:r>
          </a:p>
          <a:p>
            <a:pPr marL="342900" indent="-342900">
              <a:lnSpc>
                <a:spcPct val="100000"/>
              </a:lnSpc>
              <a:spcBef>
                <a:spcPts val="400"/>
              </a:spcBef>
              <a:buFont typeface="Arial" panose="020B0604020202020204" pitchFamily="34" charset="0"/>
              <a:buChar char="•"/>
            </a:pPr>
            <a:r>
              <a:rPr lang="en-US" sz="2300" dirty="0"/>
              <a:t>So, as is typical in such environments, the organization selected a small number of pilot efforts to focus on first. </a:t>
            </a:r>
          </a:p>
          <a:p>
            <a:pPr marL="342900" indent="-342900">
              <a:lnSpc>
                <a:spcPct val="100000"/>
              </a:lnSpc>
              <a:spcBef>
                <a:spcPts val="400"/>
              </a:spcBef>
              <a:buFont typeface="Arial" panose="020B0604020202020204" pitchFamily="34" charset="0"/>
              <a:buChar char="•"/>
            </a:pPr>
            <a:r>
              <a:rPr lang="en-US" sz="2300" dirty="0"/>
              <a:t>The goal was to incrementally move other teams over to Scrum as the organization’s Scrum coaching capacity increased via the on-the-job training of internal coaches.</a:t>
            </a:r>
          </a:p>
        </p:txBody>
      </p:sp>
    </p:spTree>
    <p:extLst>
      <p:ext uri="{BB962C8B-B14F-4D97-AF65-F5344CB8AC3E}">
        <p14:creationId xmlns:p14="http://schemas.microsoft.com/office/powerpoint/2010/main" val="15500614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600148" cy="485698"/>
          </a:xfrm>
        </p:spPr>
        <p:txBody>
          <a:bodyPr>
            <a:normAutofit fontScale="90000"/>
          </a:bodyPr>
          <a:lstStyle/>
          <a:p>
            <a:pPr>
              <a:lnSpc>
                <a:spcPct val="100000"/>
              </a:lnSpc>
              <a:spcBef>
                <a:spcPts val="400"/>
              </a:spcBef>
            </a:pPr>
            <a:r>
              <a:rPr lang="en-US" sz="2800" dirty="0"/>
              <a:t>The Path Forward</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37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Using Scrum to Discover the Path Forward</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25626"/>
            <a:ext cx="10614586" cy="4549774"/>
          </a:xfrm>
        </p:spPr>
        <p:txBody>
          <a:bodyPr/>
          <a:lstStyle/>
          <a:p>
            <a:pPr marL="342900" indent="-342900">
              <a:lnSpc>
                <a:spcPct val="100000"/>
              </a:lnSpc>
              <a:spcBef>
                <a:spcPts val="400"/>
              </a:spcBef>
              <a:buFont typeface="Arial" panose="020B0604020202020204" pitchFamily="34" charset="0"/>
              <a:buChar char="•"/>
            </a:pPr>
            <a:r>
              <a:rPr lang="en-US" sz="2300" dirty="0"/>
              <a:t>These pilot efforts crossed the spectrum from simple systems maintenance to larger, new-product development. </a:t>
            </a:r>
          </a:p>
          <a:p>
            <a:pPr marL="342900" indent="-342900">
              <a:lnSpc>
                <a:spcPct val="100000"/>
              </a:lnSpc>
              <a:spcBef>
                <a:spcPts val="400"/>
              </a:spcBef>
              <a:buFont typeface="Arial" panose="020B0604020202020204" pitchFamily="34" charset="0"/>
              <a:buChar char="•"/>
            </a:pPr>
            <a:r>
              <a:rPr lang="en-US" sz="2300" dirty="0"/>
              <a:t>Based on this diversity, each Scrum team implemented its own version of the Scrum framework, using approaches aligned with the people on the team and the work they had to perform. </a:t>
            </a:r>
          </a:p>
          <a:p>
            <a:pPr marL="342900" indent="-342900">
              <a:lnSpc>
                <a:spcPct val="100000"/>
              </a:lnSpc>
              <a:spcBef>
                <a:spcPts val="400"/>
              </a:spcBef>
              <a:buFont typeface="Arial" panose="020B0604020202020204" pitchFamily="34" charset="0"/>
              <a:buChar char="•"/>
            </a:pPr>
            <a:r>
              <a:rPr lang="en-US" sz="2300" dirty="0"/>
              <a:t>A wiki was used to “syndicate” the approaches used by each team to assist with overall organizational learning and share what was working for other teams.</a:t>
            </a:r>
          </a:p>
          <a:p>
            <a:pPr marL="342900" indent="-342900">
              <a:lnSpc>
                <a:spcPct val="100000"/>
              </a:lnSpc>
              <a:spcBef>
                <a:spcPts val="400"/>
              </a:spcBef>
              <a:buFont typeface="Arial" panose="020B0604020202020204" pitchFamily="34" charset="0"/>
              <a:buChar char="•"/>
            </a:pPr>
            <a:r>
              <a:rPr lang="en-US" sz="2300" dirty="0"/>
              <a:t>Scorecards can be used to objectively measure KPI’s (key performance indicators) in terms of how each team is progressing.</a:t>
            </a:r>
          </a:p>
          <a:p>
            <a:pPr marL="342900" indent="-342900">
              <a:lnSpc>
                <a:spcPct val="100000"/>
              </a:lnSpc>
              <a:spcBef>
                <a:spcPts val="400"/>
              </a:spcBef>
              <a:buFont typeface="Arial" panose="020B0604020202020204" pitchFamily="34" charset="0"/>
              <a:buChar char="•"/>
            </a:pPr>
            <a:r>
              <a:rPr lang="en-US" sz="2300" dirty="0"/>
              <a:t>After several months progression into the adoption, the organization decided it was time to scale the use of Scrum from the team level to the organizational level. </a:t>
            </a:r>
          </a:p>
        </p:txBody>
      </p:sp>
    </p:spTree>
    <p:extLst>
      <p:ext uri="{BB962C8B-B14F-4D97-AF65-F5344CB8AC3E}">
        <p14:creationId xmlns:p14="http://schemas.microsoft.com/office/powerpoint/2010/main" val="1603975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600148" cy="485698"/>
          </a:xfrm>
        </p:spPr>
        <p:txBody>
          <a:bodyPr>
            <a:normAutofit fontScale="90000"/>
          </a:bodyPr>
          <a:lstStyle/>
          <a:p>
            <a:pPr>
              <a:lnSpc>
                <a:spcPct val="100000"/>
              </a:lnSpc>
              <a:spcBef>
                <a:spcPts val="400"/>
              </a:spcBef>
            </a:pPr>
            <a:r>
              <a:rPr lang="en-US" sz="2800" dirty="0"/>
              <a:t>The Path Forward</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37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Get Going!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25626"/>
            <a:ext cx="10614586" cy="4549774"/>
          </a:xfrm>
        </p:spPr>
        <p:txBody>
          <a:bodyPr/>
          <a:lstStyle/>
          <a:p>
            <a:pPr marL="342900" indent="-342900">
              <a:lnSpc>
                <a:spcPct val="100000"/>
              </a:lnSpc>
              <a:spcBef>
                <a:spcPts val="400"/>
              </a:spcBef>
              <a:buFont typeface="Arial" panose="020B0604020202020204" pitchFamily="34" charset="0"/>
              <a:buChar char="•"/>
            </a:pPr>
            <a:r>
              <a:rPr lang="en-US" sz="2300" dirty="0"/>
              <a:t>When employing Scrum, you shouldn’t worry about getting things perfect up front. You can’t! </a:t>
            </a:r>
          </a:p>
          <a:p>
            <a:pPr marL="342900" indent="-342900">
              <a:lnSpc>
                <a:spcPct val="100000"/>
              </a:lnSpc>
              <a:spcBef>
                <a:spcPts val="400"/>
              </a:spcBef>
              <a:buFont typeface="Arial" panose="020B0604020202020204" pitchFamily="34" charset="0"/>
              <a:buChar char="•"/>
            </a:pPr>
            <a:r>
              <a:rPr lang="en-US" sz="2300" dirty="0"/>
              <a:t>And trying to be perfect up front will force you to guess at the expense of important learning that you will get only by applying Scrum and seeing what happens. </a:t>
            </a:r>
          </a:p>
          <a:p>
            <a:pPr marL="342900" indent="-342900">
              <a:lnSpc>
                <a:spcPct val="100000"/>
              </a:lnSpc>
              <a:spcBef>
                <a:spcPts val="400"/>
              </a:spcBef>
              <a:buFont typeface="Arial" panose="020B0604020202020204" pitchFamily="34" charset="0"/>
              <a:buChar char="•"/>
            </a:pPr>
            <a:r>
              <a:rPr lang="en-US" sz="2300" dirty="0"/>
              <a:t>In the author’s experience, most teams’ first couple of sprints aren’t all that pretty. That’s OK.  His words…</a:t>
            </a:r>
          </a:p>
          <a:p>
            <a:pPr>
              <a:lnSpc>
                <a:spcPct val="100000"/>
              </a:lnSpc>
              <a:spcBef>
                <a:spcPts val="400"/>
              </a:spcBef>
            </a:pPr>
            <a:endParaRPr lang="en-US" sz="2300" dirty="0"/>
          </a:p>
          <a:p>
            <a:pPr>
              <a:lnSpc>
                <a:spcPct val="100000"/>
              </a:lnSpc>
              <a:spcBef>
                <a:spcPts val="400"/>
              </a:spcBef>
            </a:pPr>
            <a:r>
              <a:rPr lang="en-US" sz="2000" i="1" dirty="0"/>
              <a:t>“My only expectation of any Scrum team is that it be better in the next sprint than it was in the previous sprint. So, don’t delay getting started. Whatever you think you know now about your use of Scrum, imagine how much more you will really know after you start and finish the next sprint!”</a:t>
            </a:r>
          </a:p>
        </p:txBody>
      </p:sp>
    </p:spTree>
    <p:extLst>
      <p:ext uri="{BB962C8B-B14F-4D97-AF65-F5344CB8AC3E}">
        <p14:creationId xmlns:p14="http://schemas.microsoft.com/office/powerpoint/2010/main" val="2320272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Sources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2336032"/>
            <a:ext cx="10226739" cy="3881888"/>
          </a:xfrm>
        </p:spPr>
        <p:txBody>
          <a:bodyPr/>
          <a:lstStyle/>
          <a:p>
            <a:pPr algn="ctr">
              <a:lnSpc>
                <a:spcPct val="100000"/>
              </a:lnSpc>
              <a:spcBef>
                <a:spcPts val="400"/>
              </a:spcBef>
            </a:pPr>
            <a:r>
              <a:rPr lang="en-US" sz="2400" dirty="0"/>
              <a:t>Unless otherwise noted, all material in these slides were used from the textbook for this course:</a:t>
            </a:r>
          </a:p>
          <a:p>
            <a:pPr algn="ctr">
              <a:lnSpc>
                <a:spcPct val="100000"/>
              </a:lnSpc>
              <a:spcBef>
                <a:spcPts val="400"/>
              </a:spcBef>
            </a:pPr>
            <a:endParaRPr lang="en-US" sz="2400" dirty="0"/>
          </a:p>
          <a:p>
            <a:pPr algn="ctr">
              <a:lnSpc>
                <a:spcPct val="100000"/>
              </a:lnSpc>
              <a:spcBef>
                <a:spcPts val="400"/>
              </a:spcBef>
            </a:pPr>
            <a:r>
              <a:rPr lang="en-US" sz="2400" dirty="0"/>
              <a:t>Rubin, Kenneth S., Essential Scrum: A Practical Guide to the Most</a:t>
            </a:r>
          </a:p>
          <a:p>
            <a:pPr algn="ctr">
              <a:lnSpc>
                <a:spcPct val="100000"/>
              </a:lnSpc>
              <a:spcBef>
                <a:spcPts val="400"/>
              </a:spcBef>
            </a:pPr>
            <a:r>
              <a:rPr lang="en-US" sz="2400" dirty="0"/>
              <a:t>Popular Agile Process, 1st Edition. Addison-Wesley Professional; 1</a:t>
            </a:r>
            <a:r>
              <a:rPr lang="en-US" sz="2400" baseline="30000" dirty="0"/>
              <a:t>st</a:t>
            </a:r>
            <a:r>
              <a:rPr lang="en-US" sz="2400" dirty="0"/>
              <a:t> </a:t>
            </a:r>
          </a:p>
          <a:p>
            <a:pPr algn="ctr">
              <a:lnSpc>
                <a:spcPct val="100000"/>
              </a:lnSpc>
              <a:spcBef>
                <a:spcPts val="400"/>
              </a:spcBef>
            </a:pPr>
            <a:r>
              <a:rPr lang="en-US" sz="2400" dirty="0"/>
              <a:t>edition (August 5, 2012). ISBN-13: 978-0137043293.</a:t>
            </a:r>
          </a:p>
        </p:txBody>
      </p:sp>
      <p:sp>
        <p:nvSpPr>
          <p:cNvPr id="4" name="Title 2">
            <a:extLst>
              <a:ext uri="{FF2B5EF4-FFF2-40B4-BE49-F238E27FC236}">
                <a16:creationId xmlns:a16="http://schemas.microsoft.com/office/drawing/2014/main" id="{EB77A96F-EBAE-2247-92F3-2C695D889317}"/>
              </a:ext>
            </a:extLst>
          </p:cNvPr>
          <p:cNvSpPr txBox="1">
            <a:spLocks/>
          </p:cNvSpPr>
          <p:nvPr/>
        </p:nvSpPr>
        <p:spPr>
          <a:xfrm>
            <a:off x="4550453" y="314090"/>
            <a:ext cx="528627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pPr>
              <a:lnSpc>
                <a:spcPct val="100000"/>
              </a:lnSpc>
              <a:spcBef>
                <a:spcPts val="400"/>
              </a:spcBef>
            </a:pPr>
            <a:r>
              <a:rPr lang="en-US" sz="2800" dirty="0"/>
              <a:t>Sprint Retrospective</a:t>
            </a:r>
          </a:p>
        </p:txBody>
      </p:sp>
    </p:spTree>
    <p:extLst>
      <p:ext uri="{BB962C8B-B14F-4D97-AF65-F5344CB8AC3E}">
        <p14:creationId xmlns:p14="http://schemas.microsoft.com/office/powerpoint/2010/main" val="4076746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Sprint Review</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Chapter Outline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14526"/>
            <a:ext cx="9544688" cy="4363612"/>
          </a:xfrm>
        </p:spPr>
        <p:txBody>
          <a:bodyPr/>
          <a:lstStyle/>
          <a:p>
            <a:pPr marL="342900" indent="-342900">
              <a:lnSpc>
                <a:spcPct val="100000"/>
              </a:lnSpc>
              <a:spcBef>
                <a:spcPts val="400"/>
              </a:spcBef>
              <a:buFont typeface="Arial" panose="020B0604020202020204" pitchFamily="34" charset="0"/>
              <a:buChar char="•"/>
            </a:pPr>
            <a:r>
              <a:rPr lang="en-US" sz="2400" dirty="0"/>
              <a:t>Overview</a:t>
            </a:r>
          </a:p>
          <a:p>
            <a:pPr marL="342900" indent="-342900">
              <a:lnSpc>
                <a:spcPct val="100000"/>
              </a:lnSpc>
              <a:spcBef>
                <a:spcPts val="400"/>
              </a:spcBef>
              <a:buFont typeface="Arial" panose="020B0604020202020204" pitchFamily="34" charset="0"/>
              <a:buChar char="•"/>
            </a:pPr>
            <a:r>
              <a:rPr lang="en-US" sz="2400" dirty="0"/>
              <a:t>Participants</a:t>
            </a:r>
          </a:p>
          <a:p>
            <a:pPr marL="342900" indent="-342900">
              <a:lnSpc>
                <a:spcPct val="100000"/>
              </a:lnSpc>
              <a:spcBef>
                <a:spcPts val="400"/>
              </a:spcBef>
              <a:buFont typeface="Arial" panose="020B0604020202020204" pitchFamily="34" charset="0"/>
              <a:buChar char="•"/>
            </a:pPr>
            <a:r>
              <a:rPr lang="en-US" sz="2400" dirty="0"/>
              <a:t>Prework</a:t>
            </a:r>
          </a:p>
          <a:p>
            <a:pPr marL="800089" lvl="1" indent="-342900">
              <a:lnSpc>
                <a:spcPct val="100000"/>
              </a:lnSpc>
              <a:spcBef>
                <a:spcPts val="400"/>
              </a:spcBef>
              <a:buFont typeface="Arial" panose="020B0604020202020204" pitchFamily="34" charset="0"/>
              <a:buChar char="•"/>
            </a:pPr>
            <a:r>
              <a:rPr lang="en-US" dirty="0"/>
              <a:t>Define the Retrospective Focus</a:t>
            </a:r>
          </a:p>
          <a:p>
            <a:pPr marL="800089" lvl="1" indent="-342900">
              <a:lnSpc>
                <a:spcPct val="100000"/>
              </a:lnSpc>
              <a:spcBef>
                <a:spcPts val="400"/>
              </a:spcBef>
              <a:buFont typeface="Arial" panose="020B0604020202020204" pitchFamily="34" charset="0"/>
              <a:buChar char="•"/>
            </a:pPr>
            <a:r>
              <a:rPr lang="en-US" dirty="0"/>
              <a:t>Select the Exercises</a:t>
            </a:r>
          </a:p>
          <a:p>
            <a:pPr marL="800089" lvl="1" indent="-342900">
              <a:lnSpc>
                <a:spcPct val="100000"/>
              </a:lnSpc>
              <a:spcBef>
                <a:spcPts val="400"/>
              </a:spcBef>
              <a:buFont typeface="Arial" panose="020B0604020202020204" pitchFamily="34" charset="0"/>
              <a:buChar char="•"/>
            </a:pPr>
            <a:r>
              <a:rPr lang="en-US" dirty="0"/>
              <a:t>Gather Objective Data</a:t>
            </a:r>
          </a:p>
          <a:p>
            <a:pPr marL="800089" lvl="1" indent="-342900">
              <a:lnSpc>
                <a:spcPct val="100000"/>
              </a:lnSpc>
              <a:spcBef>
                <a:spcPts val="400"/>
              </a:spcBef>
              <a:buFont typeface="Arial" panose="020B0604020202020204" pitchFamily="34" charset="0"/>
              <a:buChar char="•"/>
            </a:pPr>
            <a:r>
              <a:rPr lang="en-US" dirty="0"/>
              <a:t>Structure the Retrospective</a:t>
            </a:r>
          </a:p>
        </p:txBody>
      </p:sp>
    </p:spTree>
    <p:extLst>
      <p:ext uri="{BB962C8B-B14F-4D97-AF65-F5344CB8AC3E}">
        <p14:creationId xmlns:p14="http://schemas.microsoft.com/office/powerpoint/2010/main" val="4008301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Sprint Review</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Chapter Outline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14526"/>
            <a:ext cx="9544688" cy="4363612"/>
          </a:xfrm>
        </p:spPr>
        <p:txBody>
          <a:bodyPr/>
          <a:lstStyle/>
          <a:p>
            <a:pPr marL="342900" indent="-342900">
              <a:lnSpc>
                <a:spcPct val="100000"/>
              </a:lnSpc>
              <a:spcBef>
                <a:spcPts val="400"/>
              </a:spcBef>
              <a:buFont typeface="Arial" panose="020B0604020202020204" pitchFamily="34" charset="0"/>
              <a:buChar char="•"/>
            </a:pPr>
            <a:r>
              <a:rPr lang="en-US" sz="2400" dirty="0"/>
              <a:t>Approach</a:t>
            </a:r>
          </a:p>
          <a:p>
            <a:pPr marL="800089" lvl="1" indent="-342900">
              <a:lnSpc>
                <a:spcPct val="100000"/>
              </a:lnSpc>
              <a:spcBef>
                <a:spcPts val="400"/>
              </a:spcBef>
              <a:buFont typeface="Arial" panose="020B0604020202020204" pitchFamily="34" charset="0"/>
              <a:buChar char="•"/>
            </a:pPr>
            <a:r>
              <a:rPr lang="en-US" dirty="0"/>
              <a:t>Set the Atmosphere</a:t>
            </a:r>
          </a:p>
          <a:p>
            <a:pPr marL="800089" lvl="1" indent="-342900">
              <a:lnSpc>
                <a:spcPct val="100000"/>
              </a:lnSpc>
              <a:spcBef>
                <a:spcPts val="400"/>
              </a:spcBef>
              <a:buFont typeface="Arial" panose="020B0604020202020204" pitchFamily="34" charset="0"/>
              <a:buChar char="•"/>
            </a:pPr>
            <a:r>
              <a:rPr lang="en-US" dirty="0"/>
              <a:t>Share Context</a:t>
            </a:r>
          </a:p>
          <a:p>
            <a:pPr marL="800089" lvl="1" indent="-342900">
              <a:lnSpc>
                <a:spcPct val="100000"/>
              </a:lnSpc>
              <a:spcBef>
                <a:spcPts val="400"/>
              </a:spcBef>
              <a:buFont typeface="Arial" panose="020B0604020202020204" pitchFamily="34" charset="0"/>
              <a:buChar char="•"/>
            </a:pPr>
            <a:r>
              <a:rPr lang="en-US" dirty="0"/>
              <a:t>Identify Insights</a:t>
            </a:r>
          </a:p>
          <a:p>
            <a:pPr marL="800089" lvl="1" indent="-342900">
              <a:lnSpc>
                <a:spcPct val="100000"/>
              </a:lnSpc>
              <a:spcBef>
                <a:spcPts val="400"/>
              </a:spcBef>
              <a:buFont typeface="Arial" panose="020B0604020202020204" pitchFamily="34" charset="0"/>
              <a:buChar char="•"/>
            </a:pPr>
            <a:r>
              <a:rPr lang="en-US" dirty="0"/>
              <a:t>Determine Actions</a:t>
            </a:r>
          </a:p>
          <a:p>
            <a:pPr marL="800089" lvl="1" indent="-342900">
              <a:lnSpc>
                <a:spcPct val="100000"/>
              </a:lnSpc>
              <a:spcBef>
                <a:spcPts val="400"/>
              </a:spcBef>
              <a:buFont typeface="Arial" panose="020B0604020202020204" pitchFamily="34" charset="0"/>
              <a:buChar char="•"/>
            </a:pPr>
            <a:r>
              <a:rPr lang="en-US" dirty="0"/>
              <a:t>Close the Retrospective</a:t>
            </a:r>
          </a:p>
          <a:p>
            <a:pPr marL="342900" indent="-342900">
              <a:lnSpc>
                <a:spcPct val="100000"/>
              </a:lnSpc>
              <a:spcBef>
                <a:spcPts val="400"/>
              </a:spcBef>
              <a:buFont typeface="Arial" panose="020B0604020202020204" pitchFamily="34" charset="0"/>
              <a:buChar char="•"/>
            </a:pPr>
            <a:r>
              <a:rPr lang="en-US" sz="2400" dirty="0"/>
              <a:t>Follow Through</a:t>
            </a:r>
          </a:p>
          <a:p>
            <a:pPr marL="342900" indent="-342900">
              <a:lnSpc>
                <a:spcPct val="100000"/>
              </a:lnSpc>
              <a:spcBef>
                <a:spcPts val="400"/>
              </a:spcBef>
              <a:buFont typeface="Arial" panose="020B0604020202020204" pitchFamily="34" charset="0"/>
              <a:buChar char="•"/>
            </a:pPr>
            <a:r>
              <a:rPr lang="en-US" sz="2400" dirty="0"/>
              <a:t>Sprint Retrospective Issues</a:t>
            </a:r>
          </a:p>
          <a:p>
            <a:pPr marL="342900" indent="-342900">
              <a:lnSpc>
                <a:spcPct val="100000"/>
              </a:lnSpc>
              <a:spcBef>
                <a:spcPts val="400"/>
              </a:spcBef>
              <a:buFont typeface="Arial" panose="020B0604020202020204" pitchFamily="34" charset="0"/>
              <a:buChar char="•"/>
            </a:pPr>
            <a:r>
              <a:rPr lang="en-US" sz="2400" dirty="0"/>
              <a:t>Closing</a:t>
            </a:r>
          </a:p>
        </p:txBody>
      </p:sp>
    </p:spTree>
    <p:extLst>
      <p:ext uri="{BB962C8B-B14F-4D97-AF65-F5344CB8AC3E}">
        <p14:creationId xmlns:p14="http://schemas.microsoft.com/office/powerpoint/2010/main" val="2167757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Sprint Retrospective – Overview</a:t>
            </a:r>
          </a:p>
        </p:txBody>
      </p:sp>
      <p:pic>
        <p:nvPicPr>
          <p:cNvPr id="2" name="Picture 1">
            <a:extLst>
              <a:ext uri="{FF2B5EF4-FFF2-40B4-BE49-F238E27FC236}">
                <a16:creationId xmlns:a16="http://schemas.microsoft.com/office/drawing/2014/main" id="{DF970B5E-E4E5-6545-819E-BB7173615384}"/>
              </a:ext>
            </a:extLst>
          </p:cNvPr>
          <p:cNvPicPr>
            <a:picLocks noChangeAspect="1"/>
          </p:cNvPicPr>
          <p:nvPr/>
        </p:nvPicPr>
        <p:blipFill>
          <a:blip r:embed="rId3"/>
          <a:stretch>
            <a:fillRect/>
          </a:stretch>
        </p:blipFill>
        <p:spPr>
          <a:xfrm>
            <a:off x="1170630" y="1165992"/>
            <a:ext cx="9850739" cy="4526015"/>
          </a:xfrm>
          <a:prstGeom prst="rect">
            <a:avLst/>
          </a:prstGeom>
        </p:spPr>
      </p:pic>
    </p:spTree>
    <p:extLst>
      <p:ext uri="{BB962C8B-B14F-4D97-AF65-F5344CB8AC3E}">
        <p14:creationId xmlns:p14="http://schemas.microsoft.com/office/powerpoint/2010/main" val="892758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Retrospective – Participants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37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Participants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25626"/>
            <a:ext cx="10614586" cy="4371974"/>
          </a:xfrm>
        </p:spPr>
        <p:txBody>
          <a:bodyPr/>
          <a:lstStyle/>
          <a:p>
            <a:pPr marL="342900" indent="-342900">
              <a:lnSpc>
                <a:spcPct val="100000"/>
              </a:lnSpc>
              <a:spcBef>
                <a:spcPts val="400"/>
              </a:spcBef>
              <a:buFont typeface="Arial" panose="020B0604020202020204" pitchFamily="34" charset="0"/>
              <a:buChar char="•"/>
            </a:pPr>
            <a:r>
              <a:rPr lang="en-US" sz="2300" dirty="0"/>
              <a:t>Because the sprint retrospective is a time to reflect on the process, we need the full Scrum team to attend. </a:t>
            </a:r>
          </a:p>
          <a:p>
            <a:pPr marL="342900" indent="-342900">
              <a:lnSpc>
                <a:spcPct val="100000"/>
              </a:lnSpc>
              <a:spcBef>
                <a:spcPts val="400"/>
              </a:spcBef>
              <a:buFont typeface="Arial" panose="020B0604020202020204" pitchFamily="34" charset="0"/>
              <a:buChar char="•"/>
            </a:pPr>
            <a:r>
              <a:rPr lang="en-US" sz="2300" dirty="0"/>
              <a:t>This includes all members of the development team, the ScrumMaster, and the product owner. </a:t>
            </a:r>
          </a:p>
          <a:p>
            <a:pPr marL="342900" indent="-342900">
              <a:lnSpc>
                <a:spcPct val="100000"/>
              </a:lnSpc>
              <a:spcBef>
                <a:spcPts val="400"/>
              </a:spcBef>
              <a:buFont typeface="Arial" panose="020B0604020202020204" pitchFamily="34" charset="0"/>
              <a:buChar char="•"/>
            </a:pPr>
            <a:r>
              <a:rPr lang="en-US" sz="2300" dirty="0"/>
              <a:t>The development team includes everyone who is designing, building, and testing the product. Collectively, these team members have a rich and diverse set of perspectives that are essential for identifying process improvements from multiple points of view.</a:t>
            </a:r>
          </a:p>
          <a:p>
            <a:pPr marL="342900" indent="-342900">
              <a:lnSpc>
                <a:spcPct val="100000"/>
              </a:lnSpc>
              <a:spcBef>
                <a:spcPts val="400"/>
              </a:spcBef>
              <a:buFont typeface="Arial" panose="020B0604020202020204" pitchFamily="34" charset="0"/>
              <a:buChar char="•"/>
            </a:pPr>
            <a:r>
              <a:rPr lang="en-US" sz="2300" dirty="0"/>
              <a:t>Stakeholders or managers who are not on a Scrum team, on the other hand, should attend a retrospective only if invited by the Scrum team. </a:t>
            </a:r>
          </a:p>
        </p:txBody>
      </p:sp>
    </p:spTree>
    <p:extLst>
      <p:ext uri="{BB962C8B-B14F-4D97-AF65-F5344CB8AC3E}">
        <p14:creationId xmlns:p14="http://schemas.microsoft.com/office/powerpoint/2010/main" val="3493512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Sprint Retrospective – Prework</a:t>
            </a:r>
          </a:p>
        </p:txBody>
      </p:sp>
      <p:pic>
        <p:nvPicPr>
          <p:cNvPr id="4" name="Picture 3">
            <a:extLst>
              <a:ext uri="{FF2B5EF4-FFF2-40B4-BE49-F238E27FC236}">
                <a16:creationId xmlns:a16="http://schemas.microsoft.com/office/drawing/2014/main" id="{33183BB8-0BB1-3E44-8F15-0B50458E4F50}"/>
              </a:ext>
            </a:extLst>
          </p:cNvPr>
          <p:cNvPicPr>
            <a:picLocks noChangeAspect="1"/>
          </p:cNvPicPr>
          <p:nvPr/>
        </p:nvPicPr>
        <p:blipFill>
          <a:blip r:embed="rId3"/>
          <a:stretch>
            <a:fillRect/>
          </a:stretch>
        </p:blipFill>
        <p:spPr>
          <a:xfrm>
            <a:off x="417449" y="1674415"/>
            <a:ext cx="11357101" cy="3509170"/>
          </a:xfrm>
          <a:prstGeom prst="rect">
            <a:avLst/>
          </a:prstGeom>
        </p:spPr>
      </p:pic>
    </p:spTree>
    <p:extLst>
      <p:ext uri="{BB962C8B-B14F-4D97-AF65-F5344CB8AC3E}">
        <p14:creationId xmlns:p14="http://schemas.microsoft.com/office/powerpoint/2010/main" val="3056144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Retrospective – Prework</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37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Define the Retrospective Focus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25626"/>
            <a:ext cx="10614586" cy="4371974"/>
          </a:xfrm>
        </p:spPr>
        <p:txBody>
          <a:bodyPr/>
          <a:lstStyle/>
          <a:p>
            <a:pPr marL="342900" indent="-342900">
              <a:lnSpc>
                <a:spcPct val="100000"/>
              </a:lnSpc>
              <a:spcBef>
                <a:spcPts val="400"/>
              </a:spcBef>
              <a:buFont typeface="Arial" panose="020B0604020202020204" pitchFamily="34" charset="0"/>
              <a:buChar char="•"/>
            </a:pPr>
            <a:r>
              <a:rPr lang="en-US" sz="2300" dirty="0"/>
              <a:t>Each sprint retrospective should have a well-defined focus. The default focus is to review all relevant aspects of the process the Scrum team used during the current sprint. However, there are times when a team might select a different retrospective focus based on what is currently important to the team and where it is energetic about seeing improvement. For example:</a:t>
            </a:r>
          </a:p>
          <a:p>
            <a:pPr marL="800089" lvl="1" indent="-342900">
              <a:lnSpc>
                <a:spcPct val="100000"/>
              </a:lnSpc>
              <a:spcBef>
                <a:spcPts val="400"/>
              </a:spcBef>
              <a:buFont typeface="Arial" panose="020B0604020202020204" pitchFamily="34" charset="0"/>
              <a:buChar char="•"/>
            </a:pPr>
            <a:r>
              <a:rPr lang="en-US" dirty="0"/>
              <a:t>Focus on how to improve our skills with test-driven development (TDD).</a:t>
            </a:r>
          </a:p>
          <a:p>
            <a:pPr marL="800089" lvl="1" indent="-342900">
              <a:lnSpc>
                <a:spcPct val="100000"/>
              </a:lnSpc>
              <a:spcBef>
                <a:spcPts val="400"/>
              </a:spcBef>
              <a:buFont typeface="Arial" panose="020B0604020202020204" pitchFamily="34" charset="0"/>
              <a:buChar char="•"/>
            </a:pPr>
            <a:r>
              <a:rPr lang="en-US" dirty="0"/>
              <a:t>Focus on why we build what we think the customers want, but when they see it they frequently believe we misunderstood their desires or missed an important facet of the requirement.</a:t>
            </a:r>
          </a:p>
          <a:p>
            <a:pPr marL="342900" indent="-342900">
              <a:lnSpc>
                <a:spcPct val="100000"/>
              </a:lnSpc>
              <a:spcBef>
                <a:spcPts val="400"/>
              </a:spcBef>
              <a:buFont typeface="Arial" panose="020B0604020202020204" pitchFamily="34" charset="0"/>
              <a:buChar char="•"/>
            </a:pPr>
            <a:r>
              <a:rPr lang="en-US" sz="2300" dirty="0"/>
              <a:t>Establishing and communicating the focus before the start of the retrospective allow the Scrum team to determine if any non-Scrum team members should be invited and also allows the team to prepare for the discussion.</a:t>
            </a:r>
          </a:p>
        </p:txBody>
      </p:sp>
    </p:spTree>
    <p:extLst>
      <p:ext uri="{BB962C8B-B14F-4D97-AF65-F5344CB8AC3E}">
        <p14:creationId xmlns:p14="http://schemas.microsoft.com/office/powerpoint/2010/main" val="1114936593"/>
      </p:ext>
    </p:extLst>
  </p:cSld>
  <p:clrMapOvr>
    <a:masterClrMapping/>
  </p:clrMapOvr>
</p:sld>
</file>

<file path=ppt/theme/theme1.xml><?xml version="1.0" encoding="utf-8"?>
<a:theme xmlns:a="http://schemas.openxmlformats.org/drawingml/2006/main" name="UB Powerpoint Template">
  <a:themeElements>
    <a:clrScheme name="Custom 2">
      <a:dk1>
        <a:srgbClr val="666666"/>
      </a:dk1>
      <a:lt1>
        <a:srgbClr val="FFFFFF"/>
      </a:lt1>
      <a:dk2>
        <a:srgbClr val="005BBB"/>
      </a:dk2>
      <a:lt2>
        <a:srgbClr val="FFFFFF"/>
      </a:lt2>
      <a:accent1>
        <a:srgbClr val="005BBB"/>
      </a:accent1>
      <a:accent2>
        <a:srgbClr val="41B6E6"/>
      </a:accent2>
      <a:accent3>
        <a:srgbClr val="E56D54"/>
      </a:accent3>
      <a:accent4>
        <a:srgbClr val="666666"/>
      </a:accent4>
      <a:accent5>
        <a:srgbClr val="007681"/>
      </a:accent5>
      <a:accent6>
        <a:srgbClr val="003E51"/>
      </a:accent6>
      <a:hlink>
        <a:srgbClr val="186BB7"/>
      </a:hlink>
      <a:folHlink>
        <a:srgbClr val="D86A4E"/>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id="{3BEB7424-46E2-F744-B1CF-A495BB96D6AD}" vid="{0CCFE892-11C1-114D-8F21-BA33A8898F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UB Powerpoint Template</Template>
  <TotalTime>60225</TotalTime>
  <Words>3222</Words>
  <Application>Microsoft Macintosh PowerPoint</Application>
  <PresentationFormat>Widescreen</PresentationFormat>
  <Paragraphs>235</Paragraphs>
  <Slides>37</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Georgia</vt:lpstr>
      <vt:lpstr>LucidaGrande</vt:lpstr>
      <vt:lpstr>Times</vt:lpstr>
      <vt:lpstr>UB Powerpoint Template</vt:lpstr>
      <vt:lpstr>MGS 425 (S1S &amp; S2S) Management of it projects</vt:lpstr>
      <vt:lpstr>Agenda</vt:lpstr>
      <vt:lpstr>Sprint Retrospective</vt:lpstr>
      <vt:lpstr>Sprint Review</vt:lpstr>
      <vt:lpstr>Sprint Review</vt:lpstr>
      <vt:lpstr>Sprint Retrospective – Overview</vt:lpstr>
      <vt:lpstr>Sprint Retrospective – Participants</vt:lpstr>
      <vt:lpstr>Sprint Retrospective – Prework</vt:lpstr>
      <vt:lpstr>Sprint Retrospective – Prework</vt:lpstr>
      <vt:lpstr>Sprint Retrospective – Prework</vt:lpstr>
      <vt:lpstr>Sprint Retrospective – Prework</vt:lpstr>
      <vt:lpstr>Sprint Retrospective – Prework</vt:lpstr>
      <vt:lpstr>Sprint Retrospective – Approach</vt:lpstr>
      <vt:lpstr>Sprint Retrospective – Approach</vt:lpstr>
      <vt:lpstr>Sprint Retrospective – Approach</vt:lpstr>
      <vt:lpstr>Sprint Retrospective – Approach</vt:lpstr>
      <vt:lpstr>Sprint Retrospective – Approach</vt:lpstr>
      <vt:lpstr>Sprint Retrospective – Approach</vt:lpstr>
      <vt:lpstr>Sprint Retrospective – Approach</vt:lpstr>
      <vt:lpstr>Sprint Retrospective – Approach</vt:lpstr>
      <vt:lpstr>Sprint Retrospective – Approach/Insights</vt:lpstr>
      <vt:lpstr>Sprint Retrospective – Approach/Insights</vt:lpstr>
      <vt:lpstr>Sprint Retrospective – Insight Backlog</vt:lpstr>
      <vt:lpstr>Sprint Retrospective – Approach/Insights</vt:lpstr>
      <vt:lpstr>Sprint Retrospective – Follow Through</vt:lpstr>
      <vt:lpstr>Sprint Retrospective – Issues</vt:lpstr>
      <vt:lpstr>Sprint Retrospective – Closing</vt:lpstr>
      <vt:lpstr>The Path Forward</vt:lpstr>
      <vt:lpstr>The Path Forward</vt:lpstr>
      <vt:lpstr>The Path Forward</vt:lpstr>
      <vt:lpstr>The Path Forward</vt:lpstr>
      <vt:lpstr>The Path Forward</vt:lpstr>
      <vt:lpstr>The Path Forward</vt:lpstr>
      <vt:lpstr>The Path Forward</vt:lpstr>
      <vt:lpstr>The Path Forward</vt:lpstr>
      <vt:lpstr>The Path Forward</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MGS 425 (S1S) Management of it projects</dc:title>
  <dc:subject/>
  <dc:creator>Mark Hjalmarson</dc:creator>
  <cp:keywords/>
  <dc:description/>
  <cp:lastModifiedBy>Mark Hjalmarson</cp:lastModifiedBy>
  <cp:revision>495</cp:revision>
  <cp:lastPrinted>2016-07-18T17:32:49Z</cp:lastPrinted>
  <dcterms:created xsi:type="dcterms:W3CDTF">2020-01-06T00:15:48Z</dcterms:created>
  <dcterms:modified xsi:type="dcterms:W3CDTF">2021-04-26T23:39:09Z</dcterms:modified>
  <cp:category/>
</cp:coreProperties>
</file>